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58" r:id="rId4"/>
    <p:sldId id="307" r:id="rId5"/>
    <p:sldId id="260" r:id="rId6"/>
    <p:sldId id="261" r:id="rId7"/>
    <p:sldId id="262" r:id="rId8"/>
    <p:sldId id="264" r:id="rId9"/>
    <p:sldId id="265" r:id="rId10"/>
    <p:sldId id="322" r:id="rId11"/>
    <p:sldId id="272" r:id="rId12"/>
    <p:sldId id="332" r:id="rId13"/>
    <p:sldId id="274" r:id="rId14"/>
    <p:sldId id="333" r:id="rId15"/>
    <p:sldId id="328" r:id="rId16"/>
    <p:sldId id="279" r:id="rId17"/>
    <p:sldId id="336" r:id="rId18"/>
    <p:sldId id="337" r:id="rId19"/>
    <p:sldId id="338" r:id="rId20"/>
    <p:sldId id="339" r:id="rId21"/>
    <p:sldId id="341" r:id="rId22"/>
    <p:sldId id="342" r:id="rId23"/>
    <p:sldId id="335" r:id="rId24"/>
    <p:sldId id="294" r:id="rId25"/>
    <p:sldId id="298" r:id="rId26"/>
    <p:sldId id="299" r:id="rId27"/>
    <p:sldId id="345" r:id="rId28"/>
    <p:sldId id="297" r:id="rId29"/>
    <p:sldId id="287" r:id="rId30"/>
    <p:sldId id="344" r:id="rId31"/>
    <p:sldId id="288" r:id="rId32"/>
    <p:sldId id="306" r:id="rId33"/>
  </p:sldIdLst>
  <p:sldSz cx="12192000" cy="6858000"/>
  <p:notesSz cx="12192000" cy="6858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59" autoAdjust="0"/>
    <p:restoredTop sz="93553" autoAdjust="0"/>
  </p:normalViewPr>
  <p:slideViewPr>
    <p:cSldViewPr>
      <p:cViewPr>
        <p:scale>
          <a:sx n="100" d="100"/>
          <a:sy n="100" d="100"/>
        </p:scale>
        <p:origin x="1008" y="390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-4968"/>
    </p:cViewPr>
  </p:outlineViewPr>
  <p:notesTextViewPr>
    <p:cViewPr>
      <p:scale>
        <a:sx n="200" d="100"/>
        <a:sy n="2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35D15-4882-44A5-B879-CC12B561503F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E3444D-E932-4582-92A7-17C384616CE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936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제목을 추가함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8313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237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2182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17130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052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03232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10594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85265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01130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2955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33425" algn="l">
              <a:lnSpc>
                <a:spcPct val="100000"/>
              </a:lnSpc>
            </a:pPr>
            <a:endParaRPr lang="en-US" altLang="ko-KR" sz="1200" spc="-210" dirty="0">
              <a:latin typeface="Malgun Gothic"/>
              <a:cs typeface="Malgun Gothic"/>
            </a:endParaRPr>
          </a:p>
          <a:p>
            <a:pPr marL="733425" algn="l">
              <a:lnSpc>
                <a:spcPct val="100000"/>
              </a:lnSpc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4531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410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7756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8445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37408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E3444D-E932-4582-92A7-17C384616CE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948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14400" y="2125980"/>
            <a:ext cx="10363200" cy="14401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880" y="1577340"/>
            <a:ext cx="530352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916804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0" y="4916804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8" name="bg object 18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42671" y="0"/>
            <a:ext cx="12106656" cy="6857999"/>
          </a:xfrm>
          <a:prstGeom prst="rect">
            <a:avLst/>
          </a:prstGeom>
        </p:spPr>
      </p:pic>
      <p:sp>
        <p:nvSpPr>
          <p:cNvPr id="19" name="bg object 19"/>
          <p:cNvSpPr/>
          <p:nvPr/>
        </p:nvSpPr>
        <p:spPr>
          <a:xfrm>
            <a:off x="599605" y="430987"/>
            <a:ext cx="10993120" cy="5996305"/>
          </a:xfrm>
          <a:custGeom>
            <a:avLst/>
            <a:gdLst/>
            <a:ahLst/>
            <a:cxnLst/>
            <a:rect l="l" t="t" r="r" b="b"/>
            <a:pathLst>
              <a:path w="10993120" h="5996305">
                <a:moveTo>
                  <a:pt x="10992739" y="0"/>
                </a:moveTo>
                <a:lnTo>
                  <a:pt x="0" y="0"/>
                </a:lnTo>
                <a:lnTo>
                  <a:pt x="0" y="5996051"/>
                </a:lnTo>
                <a:lnTo>
                  <a:pt x="10992739" y="5996051"/>
                </a:lnTo>
                <a:lnTo>
                  <a:pt x="1099273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9742" y="347598"/>
            <a:ext cx="2868472" cy="1570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bg1"/>
                </a:solidFill>
                <a:latin typeface="Malgun Gothic"/>
                <a:cs typeface="Malgun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09600" y="1577340"/>
            <a:ext cx="1097280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4145280" y="6377940"/>
            <a:ext cx="390144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60960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7/1/2024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778240" y="6377940"/>
            <a:ext cx="280416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jpg"/><Relationship Id="rId4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jp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949509" y="976946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81384" y="2609176"/>
            <a:ext cx="5703316" cy="1422825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535"/>
              </a:spcBef>
            </a:pPr>
            <a:r>
              <a:rPr lang="ko-KR" altLang="en-US" sz="4400" dirty="0">
                <a:solidFill>
                  <a:schemeClr val="tx1"/>
                </a:solidFill>
              </a:rPr>
              <a:t>자취생을 위한</a:t>
            </a:r>
            <a:br>
              <a:rPr lang="en-US" altLang="ko-KR" sz="4400" dirty="0">
                <a:solidFill>
                  <a:schemeClr val="tx1"/>
                </a:solidFill>
              </a:rPr>
            </a:br>
            <a:r>
              <a:rPr lang="ko-KR" altLang="en-US" sz="4400" dirty="0">
                <a:solidFill>
                  <a:schemeClr val="tx1"/>
                </a:solidFill>
              </a:rPr>
              <a:t>요리 추천 어플</a:t>
            </a:r>
            <a:endParaRPr lang="en-US" sz="4400" dirty="0">
              <a:solidFill>
                <a:schemeClr val="tx1"/>
              </a:solidFill>
              <a:latin typeface="Malgun Gothic"/>
              <a:cs typeface="Malgun Gothic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33042" y="4367391"/>
            <a:ext cx="2371090" cy="109882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en-US" sz="1600" spc="-60" dirty="0">
                <a:latin typeface="Malgun Gothic"/>
                <a:cs typeface="Malgun Gothic"/>
              </a:rPr>
              <a:t>MBC</a:t>
            </a:r>
            <a:r>
              <a:rPr lang="ko-KR" altLang="en-US" sz="1600" spc="-60" dirty="0">
                <a:latin typeface="Malgun Gothic"/>
                <a:cs typeface="Malgun Gothic"/>
              </a:rPr>
              <a:t>천호 </a:t>
            </a:r>
            <a:r>
              <a:rPr lang="en-US" sz="1600" spc="-60" dirty="0">
                <a:latin typeface="Malgun Gothic"/>
                <a:cs typeface="Malgun Gothic"/>
              </a:rPr>
              <a:t>2</a:t>
            </a:r>
            <a:r>
              <a:rPr sz="1600" spc="-10" dirty="0">
                <a:latin typeface="Malgun Gothic"/>
                <a:cs typeface="Malgun Gothic"/>
              </a:rPr>
              <a:t>조</a:t>
            </a:r>
            <a:r>
              <a:rPr lang="en-US" sz="1600" spc="-10" dirty="0">
                <a:latin typeface="Malgun Gothic"/>
                <a:cs typeface="Malgun Gothic"/>
              </a:rPr>
              <a:t> </a:t>
            </a:r>
            <a:r>
              <a:rPr lang="ko-KR" altLang="en-US" sz="1600" spc="-10" dirty="0">
                <a:latin typeface="Malgun Gothic"/>
                <a:cs typeface="Malgun Gothic"/>
              </a:rPr>
              <a:t>도란도란</a:t>
            </a:r>
            <a:endParaRPr lang="en-US" sz="1600" spc="-10" dirty="0">
              <a:latin typeface="Malgun Gothic"/>
              <a:cs typeface="Malgun Gothic"/>
            </a:endParaRPr>
          </a:p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spc="-200" dirty="0" err="1">
                <a:latin typeface="Malgun Gothic"/>
                <a:cs typeface="Malgun Gothic"/>
              </a:rPr>
              <a:t>도규림</a:t>
            </a:r>
            <a:r>
              <a:rPr lang="ko-KR" altLang="en-US" sz="1600" spc="-200" dirty="0">
                <a:latin typeface="Malgun Gothic"/>
                <a:cs typeface="Malgun Gothic"/>
              </a:rPr>
              <a:t> 이준영 배은영   </a:t>
            </a:r>
            <a:endParaRPr lang="en-US" altLang="ko-KR" sz="1600" spc="-200" dirty="0">
              <a:latin typeface="Malgun Gothic"/>
              <a:cs typeface="Malgun Gothic"/>
            </a:endParaRPr>
          </a:p>
          <a:p>
            <a:pPr marL="12700" marR="5080" indent="91440">
              <a:lnSpc>
                <a:spcPct val="150000"/>
              </a:lnSpc>
              <a:spcBef>
                <a:spcPts val="100"/>
              </a:spcBef>
            </a:pPr>
            <a:r>
              <a:rPr lang="ko-KR" altLang="en-US" sz="1600" spc="-200" dirty="0" err="1">
                <a:latin typeface="Malgun Gothic"/>
                <a:cs typeface="Malgun Gothic"/>
              </a:rPr>
              <a:t>임태창</a:t>
            </a:r>
            <a:r>
              <a:rPr lang="ko-KR" altLang="en-US" sz="1600" spc="-200" dirty="0">
                <a:latin typeface="Malgun Gothic"/>
                <a:cs typeface="Malgun Gothic"/>
              </a:rPr>
              <a:t> 장우진 조준형</a:t>
            </a: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7863C84-9D18-D0AF-72B5-7CDE5FD831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32" y="776617"/>
            <a:ext cx="4571429" cy="530476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079730B-17FB-0236-C6A2-E6C712DDF5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11" y="1480566"/>
            <a:ext cx="10866778" cy="4463034"/>
          </a:xfrm>
          <a:prstGeom prst="rect">
            <a:avLst/>
          </a:prstGeom>
        </p:spPr>
      </p:pic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02</a:t>
            </a:r>
            <a:r>
              <a:rPr sz="5400" spc="-869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설계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49225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앱 구성</a:t>
            </a:r>
            <a:endParaRPr sz="12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205683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구현</a:t>
            </a:r>
            <a:endParaRPr sz="4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-1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sz="4400" spc="-185" dirty="0" err="1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구</a:t>
            </a:r>
            <a:r>
              <a:rPr lang="ko-KR" altLang="en-US" sz="4400" spc="-25" dirty="0">
                <a:solidFill>
                  <a:srgbClr val="252525"/>
                </a:solidFill>
              </a:rPr>
              <a:t>성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1511357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 err="1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</a:t>
            </a:r>
            <a:r>
              <a:rPr lang="ko-KR" altLang="en-US" sz="2000" spc="-25" dirty="0">
                <a:solidFill>
                  <a:srgbClr val="404040"/>
                </a:solidFill>
              </a:rPr>
              <a:t>성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685289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시스템 프로세스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440182E-A3FA-3C6E-6216-4C79FA60A3DB}"/>
              </a:ext>
            </a:extLst>
          </p:cNvPr>
          <p:cNvSpPr txBox="1"/>
          <p:nvPr/>
        </p:nvSpPr>
        <p:spPr>
          <a:xfrm>
            <a:off x="5562600" y="4218801"/>
            <a:ext cx="166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음식재료 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41798F-6815-F976-C77A-F0B2B24AEC38}"/>
              </a:ext>
            </a:extLst>
          </p:cNvPr>
          <p:cNvSpPr txBox="1"/>
          <p:nvPr/>
        </p:nvSpPr>
        <p:spPr>
          <a:xfrm>
            <a:off x="1600200" y="4114800"/>
            <a:ext cx="1365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재료 사진 촬영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7283F0-ABAF-88D7-E45D-31B977AE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447800"/>
            <a:ext cx="2743200" cy="2631233"/>
          </a:xfrm>
          <a:prstGeom prst="rect">
            <a:avLst/>
          </a:prstGeom>
        </p:spPr>
      </p:pic>
      <p:pic>
        <p:nvPicPr>
          <p:cNvPr id="4098" name="Picture 2" descr="면역력 높여주는 식재료 BEST 6 | Kizmom 뉴스">
            <a:extLst>
              <a:ext uri="{FF2B5EF4-FFF2-40B4-BE49-F238E27FC236}">
                <a16:creationId xmlns:a16="http://schemas.microsoft.com/office/drawing/2014/main" id="{DA5F8BC7-C649-826A-EAF9-DD0CD4A0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47800"/>
            <a:ext cx="25146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C7EC9774-6E9D-0CA5-5168-72A1CF87B972}"/>
              </a:ext>
            </a:extLst>
          </p:cNvPr>
          <p:cNvCxnSpPr>
            <a:cxnSpLocks/>
          </p:cNvCxnSpPr>
          <p:nvPr/>
        </p:nvCxnSpPr>
        <p:spPr>
          <a:xfrm>
            <a:off x="3810000" y="27813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C47A862F-2E0D-3D11-5112-E78DF2378B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1524000"/>
            <a:ext cx="2352675" cy="2590800"/>
          </a:xfrm>
          <a:prstGeom prst="rect">
            <a:avLst/>
          </a:prstGeom>
        </p:spPr>
      </p:pic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574D892-B184-601A-B4D5-020219B4416D}"/>
              </a:ext>
            </a:extLst>
          </p:cNvPr>
          <p:cNvCxnSpPr>
            <a:cxnSpLocks/>
          </p:cNvCxnSpPr>
          <p:nvPr/>
        </p:nvCxnSpPr>
        <p:spPr>
          <a:xfrm>
            <a:off x="7696200" y="2819400"/>
            <a:ext cx="11430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B1F2D91D-A515-2B39-8719-4F08BA1D9280}"/>
              </a:ext>
            </a:extLst>
          </p:cNvPr>
          <p:cNvSpPr txBox="1"/>
          <p:nvPr/>
        </p:nvSpPr>
        <p:spPr>
          <a:xfrm>
            <a:off x="9296400" y="4191000"/>
            <a:ext cx="16625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/>
              <a:t>추천 요리 제공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-2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데이터 </a:t>
            </a:r>
            <a:r>
              <a:rPr lang="ko-KR" altLang="en-US" sz="4400" spc="-25" dirty="0" err="1">
                <a:solidFill>
                  <a:srgbClr val="252525"/>
                </a:solidFill>
              </a:rPr>
              <a:t>전처리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2204133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1C4A12BD-C311-0F28-8D6A-5B47B06D46A6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219200" y="914400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ctr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데이터 셋</a:t>
            </a:r>
            <a:r>
              <a:rPr kumimoji="0" 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–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자료 수집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F4157AD-D5CD-4DE9-65B0-A1845F4D663F}"/>
              </a:ext>
            </a:extLst>
          </p:cNvPr>
          <p:cNvSpPr txBox="1"/>
          <p:nvPr/>
        </p:nvSpPr>
        <p:spPr>
          <a:xfrm>
            <a:off x="685800" y="1447800"/>
            <a:ext cx="3363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1. </a:t>
            </a:r>
            <a:r>
              <a:rPr lang="ko-KR" altLang="en-US" sz="1600" b="1" dirty="0" err="1"/>
              <a:t>웹크롤링</a:t>
            </a:r>
            <a:r>
              <a:rPr lang="en-US" altLang="ko-KR" sz="1600" b="1" dirty="0"/>
              <a:t>, </a:t>
            </a:r>
            <a:r>
              <a:rPr lang="ko-KR" altLang="en-US" sz="1600" b="1" dirty="0" err="1"/>
              <a:t>캐글</a:t>
            </a:r>
            <a:r>
              <a:rPr lang="ko-KR" altLang="en-US" sz="1600" b="1" dirty="0"/>
              <a:t> 데이터셋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실물 데이터 등 데이터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수집</a:t>
            </a:r>
            <a:endParaRPr lang="en-US" altLang="ko-KR" sz="1600" b="1" dirty="0"/>
          </a:p>
          <a:p>
            <a:pPr marL="342900" indent="-342900" algn="ctr">
              <a:buFont typeface="+mj-lt"/>
              <a:buAutoNum type="arabicPeriod"/>
            </a:pPr>
            <a:endParaRPr lang="en-US" altLang="ko-KR" sz="1600" b="1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F182A90-EA81-A7CE-8B3A-EDCA5D388B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6818" y="533400"/>
            <a:ext cx="6827142" cy="5638800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A8595BC-77A3-F9E6-6876-9F74B02C6156}"/>
              </a:ext>
            </a:extLst>
          </p:cNvPr>
          <p:cNvCxnSpPr>
            <a:cxnSpLocks/>
          </p:cNvCxnSpPr>
          <p:nvPr/>
        </p:nvCxnSpPr>
        <p:spPr>
          <a:xfrm>
            <a:off x="2362200" y="2209800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26E5DAC8-77EE-0E8C-3B16-283887AAB884}"/>
              </a:ext>
            </a:extLst>
          </p:cNvPr>
          <p:cNvSpPr txBox="1"/>
          <p:nvPr/>
        </p:nvSpPr>
        <p:spPr>
          <a:xfrm>
            <a:off x="685800" y="2971800"/>
            <a:ext cx="336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2. </a:t>
            </a:r>
            <a:r>
              <a:rPr lang="en-US" altLang="ko-KR" sz="1600" b="1" dirty="0" err="1"/>
              <a:t>RoboFlow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활용 데이터 </a:t>
            </a:r>
            <a:r>
              <a:rPr lang="ko-KR" altLang="en-US" sz="1600" b="1" dirty="0" err="1"/>
              <a:t>라벨링</a:t>
            </a:r>
            <a:r>
              <a:rPr lang="en-US" altLang="ko-KR" sz="1600" b="1" dirty="0"/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E18411-2D84-0605-5E20-075AB9CE1B8A}"/>
              </a:ext>
            </a:extLst>
          </p:cNvPr>
          <p:cNvSpPr txBox="1"/>
          <p:nvPr/>
        </p:nvSpPr>
        <p:spPr>
          <a:xfrm>
            <a:off x="533400" y="4191000"/>
            <a:ext cx="336351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/>
              <a:t>3. </a:t>
            </a:r>
            <a:r>
              <a:rPr lang="ko-KR" altLang="en-US" sz="1600" b="1" dirty="0" err="1"/>
              <a:t>라벨링</a:t>
            </a:r>
            <a:r>
              <a:rPr lang="ko-KR" altLang="en-US" sz="1600" b="1" dirty="0"/>
              <a:t> 데이터로 모델 학습</a:t>
            </a:r>
            <a:r>
              <a:rPr lang="en-US" altLang="ko-KR" sz="1600" b="1" dirty="0"/>
              <a:t> 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964BB9A7-C100-7C80-7815-38A58B517878}"/>
              </a:ext>
            </a:extLst>
          </p:cNvPr>
          <p:cNvCxnSpPr>
            <a:cxnSpLocks/>
          </p:cNvCxnSpPr>
          <p:nvPr/>
        </p:nvCxnSpPr>
        <p:spPr>
          <a:xfrm>
            <a:off x="2362200" y="3429000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34979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2671" y="0"/>
            <a:ext cx="12106656" cy="6857999"/>
            <a:chOff x="42671" y="0"/>
            <a:chExt cx="12106656" cy="6857999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88664" y="0"/>
              <a:ext cx="8322564" cy="6857999"/>
            </a:xfrm>
            <a:prstGeom prst="rect">
              <a:avLst/>
            </a:prstGeom>
          </p:spPr>
        </p:pic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0785F8F-B22F-9015-BFED-9DCF90E722B2}"/>
              </a:ext>
            </a:extLst>
          </p:cNvPr>
          <p:cNvSpPr/>
          <p:nvPr/>
        </p:nvSpPr>
        <p:spPr>
          <a:xfrm>
            <a:off x="1770706" y="2645120"/>
            <a:ext cx="914400" cy="5334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6">
            <a:extLst>
              <a:ext uri="{FF2B5EF4-FFF2-40B4-BE49-F238E27FC236}">
                <a16:creationId xmlns:a16="http://schemas.microsoft.com/office/drawing/2014/main" id="{DE22A644-D0CC-C4E8-1EE5-FA01A3C2CA76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F774EE-660D-F159-C2D2-26F92D7EAA59}"/>
              </a:ext>
            </a:extLst>
          </p:cNvPr>
          <p:cNvSpPr txBox="1"/>
          <p:nvPr/>
        </p:nvSpPr>
        <p:spPr>
          <a:xfrm>
            <a:off x="609600" y="13716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1. </a:t>
            </a:r>
            <a:r>
              <a:rPr lang="ko-KR" altLang="en-US" dirty="0"/>
              <a:t>여러 식재료 </a:t>
            </a:r>
            <a:r>
              <a:rPr lang="ko-KR" altLang="en-US" dirty="0" err="1"/>
              <a:t>라벨링</a:t>
            </a:r>
            <a:endParaRPr lang="en-US" altLang="ko-KR" dirty="0"/>
          </a:p>
        </p:txBody>
      </p:sp>
      <p:sp>
        <p:nvSpPr>
          <p:cNvPr id="8" name="object 3">
            <a:extLst>
              <a:ext uri="{FF2B5EF4-FFF2-40B4-BE49-F238E27FC236}">
                <a16:creationId xmlns:a16="http://schemas.microsoft.com/office/drawing/2014/main" id="{9917DA9D-FCE5-515A-B3C7-1A40D53E57BF}"/>
              </a:ext>
            </a:extLst>
          </p:cNvPr>
          <p:cNvSpPr txBox="1"/>
          <p:nvPr/>
        </p:nvSpPr>
        <p:spPr>
          <a:xfrm>
            <a:off x="1497583" y="906526"/>
            <a:ext cx="200850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spc="-50" dirty="0">
                <a:solidFill>
                  <a:srgbClr val="404040"/>
                </a:solidFill>
                <a:latin typeface="Malgun Gothic"/>
                <a:cs typeface="Malgun Gothic"/>
              </a:rPr>
              <a:t>데이터셋</a:t>
            </a:r>
            <a:r>
              <a:rPr kumimoji="0" 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-</a:t>
            </a:r>
            <a:r>
              <a:rPr kumimoji="0" lang="ko-KR" altLang="en-US" sz="1200" b="0" i="0" u="none" strike="noStrike" kern="0" cap="none" spc="-50" normalizeH="0" baseline="0" noProof="0" dirty="0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ko-KR" altLang="en-US" sz="1200" b="0" i="0" u="none" strike="noStrike" kern="0" cap="none" spc="-50" normalizeH="0" baseline="0" noProof="0" dirty="0" err="1">
                <a:ln>
                  <a:noFill/>
                </a:ln>
                <a:solidFill>
                  <a:srgbClr val="404040"/>
                </a:solidFill>
                <a:effectLst/>
                <a:uLnTx/>
                <a:uFillTx/>
                <a:latin typeface="Malgun Gothic"/>
                <a:cs typeface="Malgun Gothic"/>
              </a:rPr>
              <a:t>라벨링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C5E0EE3-5815-BD64-7760-47A94CA24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37863" y="667511"/>
            <a:ext cx="6896100" cy="549432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16853CA-F0EC-2CF0-AAB4-5151E4E30850}"/>
              </a:ext>
            </a:extLst>
          </p:cNvPr>
          <p:cNvSpPr txBox="1"/>
          <p:nvPr/>
        </p:nvSpPr>
        <p:spPr>
          <a:xfrm>
            <a:off x="762000" y="26670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팀원들과 재료 나눠서 작업</a:t>
            </a:r>
            <a:endParaRPr lang="en-US" altLang="ko-KR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30C80052-170C-AE78-5454-E604455BCDFE}"/>
              </a:ext>
            </a:extLst>
          </p:cNvPr>
          <p:cNvCxnSpPr>
            <a:cxnSpLocks/>
          </p:cNvCxnSpPr>
          <p:nvPr/>
        </p:nvCxnSpPr>
        <p:spPr>
          <a:xfrm>
            <a:off x="2209800" y="1912995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0CC4AC9-BA73-880E-572D-0ACD3B32AB11}"/>
              </a:ext>
            </a:extLst>
          </p:cNvPr>
          <p:cNvCxnSpPr>
            <a:cxnSpLocks/>
          </p:cNvCxnSpPr>
          <p:nvPr/>
        </p:nvCxnSpPr>
        <p:spPr>
          <a:xfrm>
            <a:off x="2209800" y="3436995"/>
            <a:ext cx="0" cy="60160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5726CF3-A3FE-9879-AD0E-76EDBEF1B24C}"/>
              </a:ext>
            </a:extLst>
          </p:cNvPr>
          <p:cNvSpPr txBox="1"/>
          <p:nvPr/>
        </p:nvSpPr>
        <p:spPr>
          <a:xfrm>
            <a:off x="609600" y="4230469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재료 </a:t>
            </a:r>
            <a:r>
              <a:rPr lang="en-US" altLang="ko-KR" dirty="0"/>
              <a:t>1</a:t>
            </a:r>
            <a:r>
              <a:rPr lang="ko-KR" altLang="en-US" dirty="0"/>
              <a:t>개당 </a:t>
            </a:r>
            <a:r>
              <a:rPr lang="en-US" altLang="ko-KR" dirty="0"/>
              <a:t>500</a:t>
            </a:r>
            <a:r>
              <a:rPr lang="ko-KR" altLang="en-US" dirty="0"/>
              <a:t>개 데이터셋 학습</a:t>
            </a:r>
            <a:endParaRPr lang="en-US" altLang="ko-KR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-3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모델 구성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31911210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398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971B627-CF51-DBD4-984F-EFF6D2EBE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0"/>
            <a:ext cx="8334375" cy="17811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0F1E96-28CA-2648-6D27-4AF5EB5BDDBC}"/>
              </a:ext>
            </a:extLst>
          </p:cNvPr>
          <p:cNvSpPr txBox="1"/>
          <p:nvPr/>
        </p:nvSpPr>
        <p:spPr>
          <a:xfrm>
            <a:off x="990600" y="3581400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초기모델 </a:t>
            </a:r>
            <a:r>
              <a:rPr lang="en-US" altLang="ko-KR" sz="1600" dirty="0">
                <a:latin typeface="+mj-ea"/>
                <a:ea typeface="+mj-ea"/>
              </a:rPr>
              <a:t>VGG16 </a:t>
            </a:r>
            <a:r>
              <a:rPr lang="ko-KR" altLang="en-US" sz="1600" dirty="0">
                <a:latin typeface="+mj-ea"/>
                <a:ea typeface="+mj-ea"/>
              </a:rPr>
              <a:t>아키텍처 사용 </a:t>
            </a:r>
            <a:r>
              <a:rPr lang="en-US" altLang="ko-KR" sz="1600" dirty="0">
                <a:latin typeface="+mj-ea"/>
                <a:ea typeface="+mj-ea"/>
              </a:rPr>
              <a:t>– </a:t>
            </a:r>
            <a:r>
              <a:rPr lang="ko-KR" altLang="en-US" sz="1600" dirty="0">
                <a:latin typeface="+mj-ea"/>
                <a:ea typeface="+mj-ea"/>
              </a:rPr>
              <a:t>정확성</a:t>
            </a:r>
            <a:r>
              <a:rPr lang="en-US" altLang="ko-KR" sz="1600" dirty="0">
                <a:latin typeface="+mj-ea"/>
                <a:ea typeface="+mj-ea"/>
              </a:rPr>
              <a:t>, </a:t>
            </a:r>
            <a:r>
              <a:rPr lang="ko-KR" altLang="en-US" sz="1600" dirty="0">
                <a:latin typeface="+mj-ea"/>
                <a:ea typeface="+mj-ea"/>
              </a:rPr>
              <a:t>인식률 저조</a:t>
            </a:r>
            <a:endParaRPr lang="en-US" altLang="ko-KR" sz="1600" dirty="0">
              <a:latin typeface="+mj-ea"/>
              <a:ea typeface="+mj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다중 객체 탐지를 위해 </a:t>
            </a:r>
            <a:r>
              <a:rPr lang="en-US" altLang="ko-KR" sz="1600" dirty="0">
                <a:latin typeface="+mj-ea"/>
                <a:ea typeface="+mj-ea"/>
              </a:rPr>
              <a:t>YoLov8</a:t>
            </a:r>
            <a:r>
              <a:rPr lang="ko-KR" altLang="en-US" sz="1600" dirty="0">
                <a:latin typeface="+mj-ea"/>
                <a:ea typeface="+mj-ea"/>
              </a:rPr>
              <a:t>로 모델 변경</a:t>
            </a:r>
          </a:p>
        </p:txBody>
      </p:sp>
    </p:spTree>
    <p:extLst>
      <p:ext uri="{BB962C8B-B14F-4D97-AF65-F5344CB8AC3E}">
        <p14:creationId xmlns:p14="http://schemas.microsoft.com/office/powerpoint/2010/main" val="38786018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5504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학습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F1E96-28CA-2648-6D27-4AF5EB5BDDBC}"/>
              </a:ext>
            </a:extLst>
          </p:cNvPr>
          <p:cNvSpPr txBox="1"/>
          <p:nvPr/>
        </p:nvSpPr>
        <p:spPr>
          <a:xfrm>
            <a:off x="990600" y="43434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라벨링한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Vegetable </a:t>
            </a:r>
            <a:r>
              <a:rPr lang="ko-KR" altLang="en-US" sz="1600" dirty="0">
                <a:latin typeface="+mj-ea"/>
                <a:ea typeface="+mj-ea"/>
              </a:rPr>
              <a:t>데이터셋으로 학습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E5CA02-1357-E051-F577-27A30FFBAC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371600"/>
            <a:ext cx="7848600" cy="289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820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3">
            <a:extLst>
              <a:ext uri="{FF2B5EF4-FFF2-40B4-BE49-F238E27FC236}">
                <a16:creationId xmlns:a16="http://schemas.microsoft.com/office/drawing/2014/main" id="{96074D2E-F018-1D5C-AD32-8F753CAA1252}"/>
              </a:ext>
            </a:extLst>
          </p:cNvPr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322656" rIns="0" bIns="0" rtlCol="0">
            <a:spAutoFit/>
          </a:bodyPr>
          <a:lstStyle/>
          <a:p>
            <a:pPr marL="566420">
              <a:lnSpc>
                <a:spcPct val="100000"/>
              </a:lnSpc>
              <a:spcBef>
                <a:spcPts val="100"/>
              </a:spcBef>
            </a:pPr>
            <a:r>
              <a:rPr sz="5400" b="0" spc="145" dirty="0">
                <a:solidFill>
                  <a:srgbClr val="252525"/>
                </a:solidFill>
                <a:latin typeface="Arial MT"/>
                <a:cs typeface="Arial MT"/>
              </a:rPr>
              <a:t>Index</a:t>
            </a:r>
            <a:endParaRPr sz="5400">
              <a:latin typeface="Arial MT"/>
              <a:cs typeface="Arial MT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379475" y="1885188"/>
            <a:ext cx="11612880" cy="4970145"/>
            <a:chOff x="379475" y="1885188"/>
            <a:chExt cx="11612880" cy="4970145"/>
          </a:xfrm>
        </p:grpSpPr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885188"/>
              <a:ext cx="11612880" cy="2712720"/>
            </a:xfrm>
            <a:prstGeom prst="rect">
              <a:avLst/>
            </a:prstGeom>
          </p:spPr>
        </p:pic>
        <p:sp>
          <p:nvSpPr>
            <p:cNvPr id="6" name="object 6"/>
            <p:cNvSpPr/>
            <p:nvPr/>
          </p:nvSpPr>
          <p:spPr>
            <a:xfrm>
              <a:off x="609600" y="2115693"/>
              <a:ext cx="10972800" cy="2072005"/>
            </a:xfrm>
            <a:custGeom>
              <a:avLst/>
              <a:gdLst/>
              <a:ahLst/>
              <a:cxnLst/>
              <a:rect l="l" t="t" r="r" b="b"/>
              <a:pathLst>
                <a:path w="10972800" h="2072004">
                  <a:moveTo>
                    <a:pt x="10972800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10972800" y="2071750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79475" y="4142230"/>
              <a:ext cx="11612880" cy="2712720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609600" y="4372736"/>
              <a:ext cx="10972800" cy="2072005"/>
            </a:xfrm>
            <a:custGeom>
              <a:avLst/>
              <a:gdLst/>
              <a:ahLst/>
              <a:cxnLst/>
              <a:rect l="l" t="t" r="r" b="b"/>
              <a:pathLst>
                <a:path w="10972800" h="2072004">
                  <a:moveTo>
                    <a:pt x="10972800" y="0"/>
                  </a:moveTo>
                  <a:lnTo>
                    <a:pt x="0" y="0"/>
                  </a:lnTo>
                  <a:lnTo>
                    <a:pt x="0" y="2071751"/>
                  </a:lnTo>
                  <a:lnTo>
                    <a:pt x="10972800" y="2071751"/>
                  </a:lnTo>
                  <a:lnTo>
                    <a:pt x="1097280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1741297" y="2775712"/>
              <a:ext cx="751840" cy="751840"/>
            </a:xfrm>
            <a:custGeom>
              <a:avLst/>
              <a:gdLst/>
              <a:ahLst/>
              <a:cxnLst/>
              <a:rect l="l" t="t" r="r" b="b"/>
              <a:pathLst>
                <a:path w="751839" h="751839">
                  <a:moveTo>
                    <a:pt x="375919" y="0"/>
                  </a:moveTo>
                  <a:lnTo>
                    <a:pt x="0" y="375920"/>
                  </a:lnTo>
                  <a:lnTo>
                    <a:pt x="375919" y="751839"/>
                  </a:lnTo>
                  <a:lnTo>
                    <a:pt x="751839" y="375920"/>
                  </a:lnTo>
                  <a:lnTo>
                    <a:pt x="375919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1916048" y="2929890"/>
            <a:ext cx="38544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25" dirty="0">
                <a:solidFill>
                  <a:srgbClr val="FFFFFF"/>
                </a:solidFill>
                <a:latin typeface="Malgun Gothic"/>
                <a:cs typeface="Malgun Gothic"/>
              </a:rPr>
              <a:t>01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557771" y="2775711"/>
            <a:ext cx="751840" cy="751840"/>
          </a:xfrm>
          <a:custGeom>
            <a:avLst/>
            <a:gdLst/>
            <a:ahLst/>
            <a:cxnLst/>
            <a:rect l="l" t="t" r="r" b="b"/>
            <a:pathLst>
              <a:path w="751840" h="751839">
                <a:moveTo>
                  <a:pt x="375920" y="0"/>
                </a:moveTo>
                <a:lnTo>
                  <a:pt x="0" y="375920"/>
                </a:lnTo>
                <a:lnTo>
                  <a:pt x="375920" y="751839"/>
                </a:lnTo>
                <a:lnTo>
                  <a:pt x="751839" y="375920"/>
                </a:lnTo>
                <a:lnTo>
                  <a:pt x="3759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10553" y="2929890"/>
            <a:ext cx="4445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220" dirty="0">
                <a:solidFill>
                  <a:srgbClr val="FFFFFF"/>
                </a:solidFill>
                <a:latin typeface="Malgun Gothic"/>
                <a:cs typeface="Malgun Gothic"/>
              </a:rPr>
              <a:t>02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1741297" y="5032628"/>
            <a:ext cx="751840" cy="752475"/>
          </a:xfrm>
          <a:custGeom>
            <a:avLst/>
            <a:gdLst/>
            <a:ahLst/>
            <a:cxnLst/>
            <a:rect l="l" t="t" r="r" b="b"/>
            <a:pathLst>
              <a:path w="751839" h="752475">
                <a:moveTo>
                  <a:pt x="375919" y="0"/>
                </a:moveTo>
                <a:lnTo>
                  <a:pt x="0" y="375920"/>
                </a:lnTo>
                <a:lnTo>
                  <a:pt x="375919" y="751890"/>
                </a:lnTo>
                <a:lnTo>
                  <a:pt x="751839" y="375920"/>
                </a:lnTo>
                <a:lnTo>
                  <a:pt x="375919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906270" y="5187137"/>
            <a:ext cx="43307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235" dirty="0">
                <a:solidFill>
                  <a:srgbClr val="FFFFFF"/>
                </a:solidFill>
                <a:latin typeface="Malgun Gothic"/>
                <a:cs typeface="Malgun Gothic"/>
              </a:rPr>
              <a:t>03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8464" y="2526538"/>
            <a:ext cx="1797685" cy="1366336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개요</a:t>
            </a:r>
            <a:endParaRPr sz="2000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sz="1200" spc="-60" dirty="0" err="1">
                <a:latin typeface="Malgun Gothic"/>
                <a:cs typeface="Malgun Gothic"/>
              </a:rPr>
              <a:t>주제</a:t>
            </a:r>
            <a:r>
              <a:rPr sz="1200" spc="-80" dirty="0">
                <a:latin typeface="Malgun Gothic"/>
                <a:cs typeface="Malgun Gothic"/>
              </a:rPr>
              <a:t> </a:t>
            </a:r>
            <a:r>
              <a:rPr sz="1200" spc="-60" dirty="0" err="1">
                <a:latin typeface="Malgun Gothic"/>
                <a:cs typeface="Malgun Gothic"/>
              </a:rPr>
              <a:t>선정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배경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sz="1200" spc="-60" dirty="0" err="1">
                <a:latin typeface="Malgun Gothic"/>
                <a:cs typeface="Malgun Gothic"/>
              </a:rPr>
              <a:t>프로젝트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목표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8260" marR="588645">
              <a:lnSpc>
                <a:spcPct val="70000"/>
              </a:lnSpc>
              <a:spcBef>
                <a:spcPts val="675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개</a:t>
            </a:r>
            <a:r>
              <a:rPr sz="1200" spc="-60" dirty="0">
                <a:latin typeface="Malgun Gothic"/>
                <a:cs typeface="Malgun Gothic"/>
              </a:rPr>
              <a:t>발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lang="ko-KR" altLang="en-US" sz="1200" spc="-60" dirty="0">
                <a:latin typeface="Malgun Gothic"/>
                <a:cs typeface="Malgun Gothic"/>
              </a:rPr>
              <a:t>환</a:t>
            </a:r>
            <a:r>
              <a:rPr sz="1200" spc="-60" dirty="0">
                <a:latin typeface="Malgun Gothic"/>
                <a:cs typeface="Malgun Gothic"/>
              </a:rPr>
              <a:t>경</a:t>
            </a:r>
            <a:endParaRPr lang="ko-KR" altLang="en-US" sz="1200" spc="-60" dirty="0">
              <a:latin typeface="Malgun Gothic"/>
              <a:cs typeface="Malgun Gothic"/>
            </a:endParaRPr>
          </a:p>
          <a:p>
            <a:pPr marL="48260">
              <a:lnSpc>
                <a:spcPct val="70000"/>
              </a:lnSpc>
              <a:spcBef>
                <a:spcPts val="285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프로젝트</a:t>
            </a:r>
            <a:r>
              <a:rPr lang="ko-KR" altLang="en-US" sz="1200" spc="-90" dirty="0">
                <a:latin typeface="Malgun Gothic"/>
                <a:cs typeface="Malgun Gothic"/>
              </a:rPr>
              <a:t> </a:t>
            </a:r>
            <a:r>
              <a:rPr lang="ko-KR" altLang="en-US" sz="1200" spc="-55" dirty="0">
                <a:latin typeface="Malgun Gothic"/>
                <a:cs typeface="Malgun Gothic"/>
              </a:rPr>
              <a:t>수행절차</a:t>
            </a:r>
            <a:endParaRPr lang="ko-KR" altLang="en-US" sz="12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557771" y="5032628"/>
            <a:ext cx="751840" cy="752475"/>
          </a:xfrm>
          <a:custGeom>
            <a:avLst/>
            <a:gdLst/>
            <a:ahLst/>
            <a:cxnLst/>
            <a:rect l="l" t="t" r="r" b="b"/>
            <a:pathLst>
              <a:path w="751840" h="752475">
                <a:moveTo>
                  <a:pt x="375920" y="0"/>
                </a:moveTo>
                <a:lnTo>
                  <a:pt x="0" y="375920"/>
                </a:lnTo>
                <a:lnTo>
                  <a:pt x="375920" y="751890"/>
                </a:lnTo>
                <a:lnTo>
                  <a:pt x="751839" y="375920"/>
                </a:lnTo>
                <a:lnTo>
                  <a:pt x="37592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23253" y="5187137"/>
            <a:ext cx="43815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400" b="1" spc="250" dirty="0">
                <a:solidFill>
                  <a:srgbClr val="FFFFFF"/>
                </a:solidFill>
                <a:latin typeface="Malgun Gothic"/>
                <a:cs typeface="Malgun Gothic"/>
              </a:rPr>
              <a:t>04</a:t>
            </a:r>
            <a:endParaRPr sz="240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800720" y="4862829"/>
            <a:ext cx="1553845" cy="106695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결과</a:t>
            </a:r>
            <a:endParaRPr sz="2000" dirty="0">
              <a:latin typeface="Malgun Gothic"/>
              <a:cs typeface="Malgun Gothic"/>
            </a:endParaRPr>
          </a:p>
          <a:p>
            <a:pPr marL="39370">
              <a:lnSpc>
                <a:spcPct val="100000"/>
              </a:lnSpc>
              <a:spcBef>
                <a:spcPts val="869"/>
              </a:spcBef>
            </a:pPr>
            <a:r>
              <a:rPr sz="1200" spc="-60" dirty="0">
                <a:latin typeface="Malgun Gothic"/>
                <a:cs typeface="Malgun Gothic"/>
              </a:rPr>
              <a:t>결과</a:t>
            </a:r>
            <a:r>
              <a:rPr sz="1200" spc="-80" dirty="0">
                <a:latin typeface="Malgun Gothic"/>
                <a:cs typeface="Malgun Gothic"/>
              </a:rPr>
              <a:t> </a:t>
            </a:r>
            <a:r>
              <a:rPr sz="1200" spc="-60" dirty="0">
                <a:latin typeface="Malgun Gothic"/>
                <a:cs typeface="Malgun Gothic"/>
              </a:rPr>
              <a:t>시연</a:t>
            </a:r>
            <a:r>
              <a:rPr sz="1200" spc="-70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영상</a:t>
            </a:r>
            <a:endParaRPr sz="1200" dirty="0">
              <a:latin typeface="Malgun Gothic"/>
              <a:cs typeface="Malgun Gothic"/>
            </a:endParaRPr>
          </a:p>
          <a:p>
            <a:pPr marL="39370">
              <a:lnSpc>
                <a:spcPct val="100000"/>
              </a:lnSpc>
              <a:spcBef>
                <a:spcPts val="290"/>
              </a:spcBef>
            </a:pPr>
            <a:r>
              <a:rPr lang="ko-KR" altLang="en-US" sz="1200" spc="-25" dirty="0">
                <a:latin typeface="Malgun Gothic"/>
                <a:cs typeface="Malgun Gothic"/>
              </a:rPr>
              <a:t>향후 발전 계획</a:t>
            </a:r>
          </a:p>
          <a:p>
            <a:pPr marL="39370">
              <a:lnSpc>
                <a:spcPct val="100000"/>
              </a:lnSpc>
              <a:spcBef>
                <a:spcPts val="290"/>
              </a:spcBef>
            </a:pPr>
            <a:endParaRPr lang="ko-KR" altLang="en-US" sz="12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7821930" y="2514092"/>
            <a:ext cx="2454022" cy="97956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85" dirty="0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>
                <a:latin typeface="Malgun Gothic"/>
                <a:cs typeface="Malgun Gothic"/>
              </a:rPr>
              <a:t>설계</a:t>
            </a:r>
            <a:endParaRPr sz="2000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endParaRPr lang="en-US" sz="1200" spc="-60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sz="1200" spc="-60" dirty="0" err="1">
                <a:latin typeface="Malgun Gothic"/>
                <a:cs typeface="Malgun Gothic"/>
              </a:rPr>
              <a:t>요구사항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 err="1">
                <a:latin typeface="Malgun Gothic"/>
                <a:cs typeface="Malgun Gothic"/>
              </a:rPr>
              <a:t>분석</a:t>
            </a:r>
            <a:r>
              <a:rPr sz="1200" spc="-25" dirty="0">
                <a:latin typeface="Malgun Gothic"/>
                <a:cs typeface="Malgun Gothic"/>
              </a:rPr>
              <a:t> </a:t>
            </a:r>
            <a:endParaRPr lang="en-US" sz="1200" spc="-25" dirty="0">
              <a:latin typeface="Malgun Gothic"/>
              <a:cs typeface="Malgun Gothic"/>
            </a:endParaRPr>
          </a:p>
          <a:p>
            <a:pPr marL="43180" marR="5080">
              <a:lnSpc>
                <a:spcPct val="70000"/>
              </a:lnSpc>
              <a:spcBef>
                <a:spcPts val="685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화</a:t>
            </a:r>
            <a:r>
              <a:rPr sz="1200" spc="-60" dirty="0">
                <a:latin typeface="Malgun Gothic"/>
                <a:cs typeface="Malgun Gothic"/>
              </a:rPr>
              <a:t>면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구성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002175" y="4585584"/>
            <a:ext cx="1553845" cy="143116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2000" b="1" spc="-85" dirty="0" err="1">
                <a:latin typeface="Malgun Gothic"/>
                <a:cs typeface="Malgun Gothic"/>
              </a:rPr>
              <a:t>프로젝트</a:t>
            </a:r>
            <a:r>
              <a:rPr sz="2000" b="1" spc="-140" dirty="0">
                <a:latin typeface="Malgun Gothic"/>
                <a:cs typeface="Malgun Gothic"/>
              </a:rPr>
              <a:t> </a:t>
            </a:r>
            <a:r>
              <a:rPr sz="2000" b="1" spc="-25" dirty="0" err="1">
                <a:latin typeface="Malgun Gothic"/>
                <a:cs typeface="Malgun Gothic"/>
              </a:rPr>
              <a:t>구현</a:t>
            </a:r>
            <a:endParaRPr lang="en-US" sz="2000" b="1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endParaRPr lang="en-US" sz="2000" b="1" spc="-55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프로젝트 구성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데이터 </a:t>
            </a:r>
            <a:r>
              <a:rPr lang="ko-KR" altLang="en-US" sz="1200" spc="-55" dirty="0" err="1">
                <a:latin typeface="Malgun Gothic"/>
                <a:cs typeface="Malgun Gothic"/>
              </a:rPr>
              <a:t>전처리</a:t>
            </a:r>
            <a:endParaRPr lang="ko-KR" altLang="en-US" sz="1200" spc="-55" dirty="0">
              <a:latin typeface="Malgun Gothic"/>
              <a:cs typeface="Malgun Gothic"/>
            </a:endParaRP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모델링</a:t>
            </a:r>
          </a:p>
          <a:p>
            <a:pPr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latin typeface="Malgun Gothic"/>
                <a:cs typeface="Malgun Gothic"/>
              </a:rPr>
              <a:t>프로젝트 구현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5504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Yolov8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결과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F1E96-28CA-2648-6D27-4AF5EB5BDDBC}"/>
              </a:ext>
            </a:extLst>
          </p:cNvPr>
          <p:cNvSpPr txBox="1"/>
          <p:nvPr/>
        </p:nvSpPr>
        <p:spPr>
          <a:xfrm>
            <a:off x="990600" y="44958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+mj-ea"/>
                <a:ea typeface="+mj-ea"/>
              </a:rPr>
              <a:t>식재료 데이터셋으로 모델 훈련 시킨 객체 탐지 결과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3DFF52B-9D78-08EF-8072-A88188296D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219200"/>
            <a:ext cx="3048000" cy="3048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5A413E8-BA1A-5B64-5875-D198FCE349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1143000"/>
            <a:ext cx="4114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74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15504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링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– </a:t>
            </a:r>
            <a:r>
              <a:rPr lang="en-US"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ViT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학습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F1E96-28CA-2648-6D27-4AF5EB5BDDBC}"/>
              </a:ext>
            </a:extLst>
          </p:cNvPr>
          <p:cNvSpPr txBox="1"/>
          <p:nvPr/>
        </p:nvSpPr>
        <p:spPr>
          <a:xfrm>
            <a:off x="990600" y="4343400"/>
            <a:ext cx="6172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+mj-ea"/>
                <a:ea typeface="+mj-ea"/>
              </a:rPr>
              <a:t>라벨링한</a:t>
            </a:r>
            <a:r>
              <a:rPr lang="ko-KR" altLang="en-US" sz="1600" dirty="0">
                <a:latin typeface="+mj-ea"/>
                <a:ea typeface="+mj-ea"/>
              </a:rPr>
              <a:t> </a:t>
            </a:r>
            <a:r>
              <a:rPr lang="en-US" altLang="ko-KR" sz="1600" dirty="0">
                <a:latin typeface="+mj-ea"/>
                <a:ea typeface="+mj-ea"/>
              </a:rPr>
              <a:t>Vegetable </a:t>
            </a:r>
            <a:r>
              <a:rPr lang="ko-KR" altLang="en-US" sz="1600" dirty="0">
                <a:latin typeface="+mj-ea"/>
                <a:ea typeface="+mj-ea"/>
              </a:rPr>
              <a:t>데이터셋으로 학습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DE70428-DC99-64A6-0CC6-91C108FEED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250153"/>
            <a:ext cx="8686800" cy="309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148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모델</a:t>
            </a:r>
            <a:r>
              <a:rPr lang="ko-KR" altLang="en-US"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– Yolov8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객체 </a:t>
            </a:r>
            <a:r>
              <a:rPr lang="ko-KR" altLang="en-US"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탐지후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en-US" altLang="ko-KR" sz="1200" spc="-25" dirty="0" err="1">
                <a:solidFill>
                  <a:srgbClr val="404040"/>
                </a:solidFill>
                <a:latin typeface="Malgun Gothic"/>
                <a:cs typeface="Malgun Gothic"/>
              </a:rPr>
              <a:t>ViT</a:t>
            </a:r>
            <a:r>
              <a:rPr lang="en-US" altLang="ko-KR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이미지분류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D0F1E96-28CA-2648-6D27-4AF5EB5BDDBC}"/>
              </a:ext>
            </a:extLst>
          </p:cNvPr>
          <p:cNvSpPr txBox="1"/>
          <p:nvPr/>
        </p:nvSpPr>
        <p:spPr>
          <a:xfrm>
            <a:off x="1066800" y="4977825"/>
            <a:ext cx="6172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+mj-ea"/>
                <a:ea typeface="+mj-ea"/>
              </a:rPr>
              <a:t>YOLOV8</a:t>
            </a:r>
            <a:r>
              <a:rPr lang="ko-KR" altLang="en-US" sz="1600" dirty="0">
                <a:latin typeface="+mj-ea"/>
                <a:ea typeface="+mj-ea"/>
              </a:rPr>
              <a:t>로 식재료에 대한 객체 탐지 후</a:t>
            </a:r>
            <a:endParaRPr lang="en-US" altLang="ko-KR" sz="1600" dirty="0">
              <a:latin typeface="+mj-ea"/>
              <a:ea typeface="+mj-ea"/>
            </a:endParaRPr>
          </a:p>
          <a:p>
            <a:r>
              <a:rPr lang="en-US" altLang="ko-KR" sz="1600" dirty="0" err="1">
                <a:latin typeface="+mj-ea"/>
                <a:ea typeface="+mj-ea"/>
              </a:rPr>
              <a:t>ViT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r>
              <a:rPr lang="ko-KR" altLang="en-US" sz="1600" dirty="0">
                <a:latin typeface="+mj-ea"/>
                <a:ea typeface="+mj-ea"/>
              </a:rPr>
              <a:t>이미지 분류 모델이 식재료를 인식 정확성과 인식률 향상</a:t>
            </a:r>
            <a:r>
              <a:rPr lang="en-US" altLang="ko-KR" sz="1600" dirty="0">
                <a:latin typeface="+mj-ea"/>
                <a:ea typeface="+mj-ea"/>
              </a:rPr>
              <a:t> </a:t>
            </a:r>
            <a:endParaRPr lang="ko-KR" altLang="en-US" sz="1600" dirty="0">
              <a:latin typeface="+mj-ea"/>
              <a:ea typeface="+mj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1ED7773-03E5-5591-CA51-6D7B99FC54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295400"/>
            <a:ext cx="5334000" cy="34956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81C7DAD-9919-65BD-C7BE-B4D69BDCC2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8600" y="1295400"/>
            <a:ext cx="3276600" cy="358140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84CE4BAA-7DA9-F163-B4C0-A270B2F458E3}"/>
              </a:ext>
            </a:extLst>
          </p:cNvPr>
          <p:cNvCxnSpPr/>
          <p:nvPr/>
        </p:nvCxnSpPr>
        <p:spPr>
          <a:xfrm>
            <a:off x="6553200" y="3048000"/>
            <a:ext cx="990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11501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355" cy="6857998"/>
            <a:chOff x="0" y="0"/>
            <a:chExt cx="11992355" cy="6857998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13401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03</a:t>
            </a:r>
            <a:r>
              <a:rPr lang="en-US" sz="10800" spc="1117" baseline="-1157" dirty="0">
                <a:solidFill>
                  <a:srgbClr val="252525"/>
                </a:solidFill>
              </a:rPr>
              <a:t>.4</a:t>
            </a:r>
            <a:r>
              <a:rPr sz="10800" spc="-555" baseline="-1157" dirty="0">
                <a:solidFill>
                  <a:srgbClr val="252525"/>
                </a:solidFill>
              </a:rPr>
              <a:t> </a:t>
            </a:r>
            <a:r>
              <a:rPr lang="ko-KR" altLang="en-US" sz="4400" spc="-25" dirty="0">
                <a:solidFill>
                  <a:srgbClr val="252525"/>
                </a:solidFill>
              </a:rPr>
              <a:t>프로젝트 구현</a:t>
            </a:r>
            <a:endParaRPr sz="4400" dirty="0"/>
          </a:p>
        </p:txBody>
      </p:sp>
    </p:spTree>
    <p:extLst>
      <p:ext uri="{BB962C8B-B14F-4D97-AF65-F5344CB8AC3E}">
        <p14:creationId xmlns:p14="http://schemas.microsoft.com/office/powerpoint/2010/main" val="29661034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3" name="object 3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2671" y="0"/>
              <a:ext cx="12106656" cy="6857999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599605" y="430987"/>
              <a:ext cx="10993120" cy="5996305"/>
            </a:xfrm>
            <a:custGeom>
              <a:avLst/>
              <a:gdLst/>
              <a:ahLst/>
              <a:cxnLst/>
              <a:rect l="l" t="t" r="r" b="b"/>
              <a:pathLst>
                <a:path w="10993120" h="5996305">
                  <a:moveTo>
                    <a:pt x="10992739" y="0"/>
                  </a:moveTo>
                  <a:lnTo>
                    <a:pt x="0" y="0"/>
                  </a:lnTo>
                  <a:lnTo>
                    <a:pt x="0" y="5996051"/>
                  </a:lnTo>
                  <a:lnTo>
                    <a:pt x="10992739" y="5996051"/>
                  </a:lnTo>
                  <a:lnTo>
                    <a:pt x="1099273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E75170C-1701-D18C-A468-0A5A0863CF03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ACA9DF-B619-54A8-DC2E-3B95EDC7624F}"/>
              </a:ext>
            </a:extLst>
          </p:cNvPr>
          <p:cNvSpPr txBox="1"/>
          <p:nvPr/>
        </p:nvSpPr>
        <p:spPr>
          <a:xfrm>
            <a:off x="851834" y="1371600"/>
            <a:ext cx="31867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n-ea"/>
                <a:ea typeface="+mn-ea"/>
              </a:rPr>
              <a:t>InfoPage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인식 가능한 재료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앱 정보</a:t>
            </a:r>
            <a:r>
              <a:rPr lang="en-US" altLang="ko-KR" dirty="0">
                <a:latin typeface="+mn-ea"/>
                <a:ea typeface="+mn-ea"/>
              </a:rPr>
              <a:t>)</a:t>
            </a:r>
            <a:r>
              <a:rPr lang="ko-KR" altLang="en-US" dirty="0">
                <a:latin typeface="+mn-ea"/>
                <a:ea typeface="+mn-ea"/>
              </a:rPr>
              <a:t>보여주는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버튼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6" name="object 3">
            <a:extLst>
              <a:ext uri="{FF2B5EF4-FFF2-40B4-BE49-F238E27FC236}">
                <a16:creationId xmlns:a16="http://schemas.microsoft.com/office/drawing/2014/main" id="{67EAA263-EC75-DC74-549F-2A78D42CDCAF}"/>
              </a:ext>
            </a:extLst>
          </p:cNvPr>
          <p:cNvSpPr txBox="1"/>
          <p:nvPr/>
        </p:nvSpPr>
        <p:spPr>
          <a:xfrm>
            <a:off x="1497583" y="906526"/>
            <a:ext cx="25410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err="1">
                <a:latin typeface="Malgun Gothic"/>
                <a:cs typeface="Malgun Gothic"/>
              </a:rPr>
              <a:t>MainPage</a:t>
            </a:r>
            <a:r>
              <a:rPr lang="en-US" sz="1200" dirty="0">
                <a:latin typeface="Malgun Gothic"/>
                <a:cs typeface="Malgun Gothic"/>
              </a:rPr>
              <a:t> – </a:t>
            </a:r>
            <a:r>
              <a:rPr lang="ko-KR" altLang="en-US" sz="1200" dirty="0">
                <a:latin typeface="Malgun Gothic"/>
                <a:cs typeface="Malgun Gothic"/>
              </a:rPr>
              <a:t>어플리케이션 메인 화면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026B-3887-F712-F8B7-EC1D01E69270}"/>
              </a:ext>
            </a:extLst>
          </p:cNvPr>
          <p:cNvSpPr txBox="1"/>
          <p:nvPr/>
        </p:nvSpPr>
        <p:spPr>
          <a:xfrm>
            <a:off x="850075" y="2983468"/>
            <a:ext cx="3055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err="1">
                <a:latin typeface="+mn-ea"/>
                <a:ea typeface="+mn-ea"/>
              </a:rPr>
              <a:t>CameraPage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ko-KR" altLang="en-US" dirty="0">
                <a:latin typeface="+mn-ea"/>
                <a:ea typeface="+mn-ea"/>
              </a:rPr>
              <a:t>카메라 켜지고 촬영하게 해주는 버튼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1117CD3-1BA7-63AA-1211-3DAD45F301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3992" y="667511"/>
            <a:ext cx="2563325" cy="5553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말풍선: 사각형 15">
            <a:extLst>
              <a:ext uri="{FF2B5EF4-FFF2-40B4-BE49-F238E27FC236}">
                <a16:creationId xmlns:a16="http://schemas.microsoft.com/office/drawing/2014/main" id="{2056F1F0-5F3E-D015-CD36-FCEBA0DAFE83}"/>
              </a:ext>
            </a:extLst>
          </p:cNvPr>
          <p:cNvSpPr/>
          <p:nvPr/>
        </p:nvSpPr>
        <p:spPr>
          <a:xfrm>
            <a:off x="7592053" y="667510"/>
            <a:ext cx="1352161" cy="2459095"/>
          </a:xfrm>
          <a:prstGeom prst="wedgeRectCallout">
            <a:avLst>
              <a:gd name="adj1" fmla="val -67461"/>
              <a:gd name="adj2" fmla="val -29680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C6F9B950-A880-1497-D18C-30CBE3FA2F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370" y="754057"/>
            <a:ext cx="1154453" cy="2286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F5940DE3-3B55-0D55-B7A1-6CEA041B47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80564" y="605165"/>
            <a:ext cx="3139145" cy="177742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3F118DE8-C80B-BBFE-6C1B-FCC8822FF3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5426" y="3124200"/>
            <a:ext cx="3777069" cy="1698000"/>
          </a:xfrm>
          <a:prstGeom prst="rect">
            <a:avLst/>
          </a:prstGeom>
        </p:spPr>
      </p:pic>
      <p:sp>
        <p:nvSpPr>
          <p:cNvPr id="23" name="타원 22">
            <a:extLst>
              <a:ext uri="{FF2B5EF4-FFF2-40B4-BE49-F238E27FC236}">
                <a16:creationId xmlns:a16="http://schemas.microsoft.com/office/drawing/2014/main" id="{5F9C0950-CB56-EEEA-79AB-EC06447DEB09}"/>
              </a:ext>
            </a:extLst>
          </p:cNvPr>
          <p:cNvSpPr/>
          <p:nvPr/>
        </p:nvSpPr>
        <p:spPr>
          <a:xfrm>
            <a:off x="6758394" y="801864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ⓐ</a:t>
            </a:r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C6DF391C-A822-A2C1-BC27-3528BD38B4C9}"/>
              </a:ext>
            </a:extLst>
          </p:cNvPr>
          <p:cNvSpPr/>
          <p:nvPr/>
        </p:nvSpPr>
        <p:spPr>
          <a:xfrm>
            <a:off x="758037" y="1242420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ⓐ</a:t>
            </a:r>
          </a:p>
        </p:txBody>
      </p:sp>
      <p:sp>
        <p:nvSpPr>
          <p:cNvPr id="25" name="타원 24">
            <a:extLst>
              <a:ext uri="{FF2B5EF4-FFF2-40B4-BE49-F238E27FC236}">
                <a16:creationId xmlns:a16="http://schemas.microsoft.com/office/drawing/2014/main" id="{2ADD658A-FCF3-F9C1-EBE2-795DF0D9CD79}"/>
              </a:ext>
            </a:extLst>
          </p:cNvPr>
          <p:cNvSpPr/>
          <p:nvPr/>
        </p:nvSpPr>
        <p:spPr>
          <a:xfrm>
            <a:off x="724528" y="2806338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ⓑ</a:t>
            </a:r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54C6FA52-B5F8-131D-FAF0-5DC77795DB3E}"/>
              </a:ext>
            </a:extLst>
          </p:cNvPr>
          <p:cNvSpPr/>
          <p:nvPr/>
        </p:nvSpPr>
        <p:spPr>
          <a:xfrm>
            <a:off x="6852303" y="3459900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ⓑ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DD88CB43-1961-AC08-79A9-3835BDBF60F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70040" y="4877768"/>
            <a:ext cx="3127840" cy="1245661"/>
          </a:xfrm>
          <a:prstGeom prst="rect">
            <a:avLst/>
          </a:prstGeom>
        </p:spPr>
      </p:pic>
      <p:sp>
        <p:nvSpPr>
          <p:cNvPr id="29" name="타원 28">
            <a:extLst>
              <a:ext uri="{FF2B5EF4-FFF2-40B4-BE49-F238E27FC236}">
                <a16:creationId xmlns:a16="http://schemas.microsoft.com/office/drawing/2014/main" id="{C5B58172-9339-8B35-9033-C0CC97CFCA7E}"/>
              </a:ext>
            </a:extLst>
          </p:cNvPr>
          <p:cNvSpPr/>
          <p:nvPr/>
        </p:nvSpPr>
        <p:spPr>
          <a:xfrm>
            <a:off x="4925922" y="5367898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ⓒ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B5417A81-42C9-4FB8-53A5-5810303D952B}"/>
              </a:ext>
            </a:extLst>
          </p:cNvPr>
          <p:cNvSpPr/>
          <p:nvPr/>
        </p:nvSpPr>
        <p:spPr>
          <a:xfrm>
            <a:off x="724528" y="4495800"/>
            <a:ext cx="402310" cy="406813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ⓒ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432ED8-6B09-E66C-CAC1-3492CB7E9ABD}"/>
              </a:ext>
            </a:extLst>
          </p:cNvPr>
          <p:cNvSpPr txBox="1"/>
          <p:nvPr/>
        </p:nvSpPr>
        <p:spPr>
          <a:xfrm>
            <a:off x="974497" y="49530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구글 </a:t>
            </a:r>
            <a:r>
              <a:rPr lang="ko-KR" altLang="en-US" dirty="0" err="1">
                <a:latin typeface="+mn-ea"/>
                <a:ea typeface="+mn-ea"/>
              </a:rPr>
              <a:t>애드</a:t>
            </a:r>
            <a:r>
              <a:rPr lang="ko-KR" altLang="en-US" dirty="0">
                <a:latin typeface="+mn-ea"/>
                <a:ea typeface="+mn-ea"/>
              </a:rPr>
              <a:t> 배너</a:t>
            </a:r>
            <a:endParaRPr lang="en-US" altLang="ko-KR" dirty="0">
              <a:latin typeface="+mn-ea"/>
              <a:ea typeface="+mn-ea"/>
            </a:endParaRPr>
          </a:p>
          <a:p>
            <a:pPr algn="ctr"/>
            <a:r>
              <a:rPr lang="en-US" altLang="ko-KR" dirty="0">
                <a:latin typeface="+mn-ea"/>
                <a:ea typeface="+mn-ea"/>
              </a:rPr>
              <a:t>(</a:t>
            </a:r>
            <a:r>
              <a:rPr lang="ko-KR" altLang="en-US" dirty="0">
                <a:latin typeface="+mn-ea"/>
                <a:ea typeface="+mn-ea"/>
              </a:rPr>
              <a:t>광고 노출</a:t>
            </a:r>
            <a:r>
              <a:rPr lang="en-US" altLang="ko-KR" dirty="0">
                <a:latin typeface="+mn-ea"/>
                <a:ea typeface="+mn-ea"/>
              </a:rPr>
              <a:t>)</a:t>
            </a:r>
            <a:endParaRPr lang="ko-KR" altLang="en-US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81767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2AC93039-E6B4-399F-DC95-CE70E5D550FD}"/>
              </a:ext>
            </a:extLst>
          </p:cNvPr>
          <p:cNvSpPr/>
          <p:nvPr/>
        </p:nvSpPr>
        <p:spPr>
          <a:xfrm>
            <a:off x="3733800" y="430987"/>
            <a:ext cx="7858631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04C54-F5FE-39BA-8CF9-5E33B6F744DC}"/>
              </a:ext>
            </a:extLst>
          </p:cNvPr>
          <p:cNvSpPr txBox="1"/>
          <p:nvPr/>
        </p:nvSpPr>
        <p:spPr>
          <a:xfrm>
            <a:off x="381000" y="13716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식재료 사진 촬영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97772EC-8BC3-673E-34D7-EF82CD9FAE67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Recognition – </a:t>
            </a:r>
            <a:r>
              <a:rPr lang="ko-KR" altLang="en-US" sz="1200" dirty="0">
                <a:latin typeface="Malgun Gothic"/>
                <a:cs typeface="Malgun Gothic"/>
              </a:rPr>
              <a:t>재료 인식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FE6C1E5-EAD3-B0F3-0886-19F30AFAA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457200"/>
            <a:ext cx="2217377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DAD52AC-6476-7524-CEB9-50DA3C1D7B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8800" y="457200"/>
            <a:ext cx="2104800" cy="490067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73380CD-FE0B-A984-8C9C-B6223A3F7DDC}"/>
              </a:ext>
            </a:extLst>
          </p:cNvPr>
          <p:cNvSpPr txBox="1"/>
          <p:nvPr/>
        </p:nvSpPr>
        <p:spPr>
          <a:xfrm>
            <a:off x="754617" y="22098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식재료 사진 서버로 전달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C14315-773D-45E2-D744-9FC07A293360}"/>
              </a:ext>
            </a:extLst>
          </p:cNvPr>
          <p:cNvSpPr txBox="1"/>
          <p:nvPr/>
        </p:nvSpPr>
        <p:spPr>
          <a:xfrm>
            <a:off x="422779" y="3925669"/>
            <a:ext cx="27776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식재료 인식 후 추천요리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E20E263A-E4FC-6C3F-3666-ABB4804371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9400" y="457200"/>
            <a:ext cx="2104800" cy="4943305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89D68C1-E839-89E8-8F00-408F3FBFBA37}"/>
              </a:ext>
            </a:extLst>
          </p:cNvPr>
          <p:cNvCxnSpPr>
            <a:cxnSpLocks/>
          </p:cNvCxnSpPr>
          <p:nvPr/>
        </p:nvCxnSpPr>
        <p:spPr>
          <a:xfrm>
            <a:off x="6019800" y="29718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5A9E6F-F2A9-A517-9FB0-C131BDA8082F}"/>
              </a:ext>
            </a:extLst>
          </p:cNvPr>
          <p:cNvCxnSpPr>
            <a:cxnSpLocks/>
          </p:cNvCxnSpPr>
          <p:nvPr/>
        </p:nvCxnSpPr>
        <p:spPr>
          <a:xfrm>
            <a:off x="8839200" y="29718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9BA68B-4E75-37CD-41BA-86A3EF0E7190}"/>
              </a:ext>
            </a:extLst>
          </p:cNvPr>
          <p:cNvSpPr txBox="1"/>
          <p:nvPr/>
        </p:nvSpPr>
        <p:spPr>
          <a:xfrm>
            <a:off x="449817" y="30480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서버에서 </a:t>
            </a:r>
            <a:r>
              <a:rPr lang="en-US" altLang="ko-KR" dirty="0">
                <a:latin typeface="+mn-ea"/>
                <a:ea typeface="+mn-ea"/>
              </a:rPr>
              <a:t>AI</a:t>
            </a:r>
            <a:r>
              <a:rPr lang="ko-KR" altLang="en-US" dirty="0">
                <a:latin typeface="+mn-ea"/>
                <a:ea typeface="+mn-ea"/>
              </a:rPr>
              <a:t>모델이 재료인식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883909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6">
            <a:extLst>
              <a:ext uri="{FF2B5EF4-FFF2-40B4-BE49-F238E27FC236}">
                <a16:creationId xmlns:a16="http://schemas.microsoft.com/office/drawing/2014/main" id="{EFD39A71-4FCA-ABF0-3F76-A4ECC46EC948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r>
              <a:rPr lang="en-US" dirty="0"/>
              <a:t>              </a:t>
            </a:r>
            <a:endParaRPr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9B1DC-FB18-F976-4DB4-2BD575838621}"/>
              </a:ext>
            </a:extLst>
          </p:cNvPr>
          <p:cNvSpPr txBox="1"/>
          <p:nvPr/>
        </p:nvSpPr>
        <p:spPr>
          <a:xfrm>
            <a:off x="304800" y="1535668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식재료가 인식</a:t>
            </a: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F9171A7-7551-7BE0-F0ED-4E1C4571C1D8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Productcard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 </a:t>
            </a:r>
            <a:r>
              <a:rPr kumimoji="0" lang="en-US" altLang="ko-KR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–</a:t>
            </a:r>
            <a:r>
              <a:rPr kumimoji="0" lang="ko-KR" alt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 저장된 레시피 불러오기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582E755-6419-67D0-5FA6-A46DA97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533401"/>
            <a:ext cx="203997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824FCB87-D651-DEF0-E4CE-FB90CD373E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646" y="533401"/>
            <a:ext cx="2039973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608243-9BEA-ED63-0615-386CEB451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5632" y="4038600"/>
            <a:ext cx="3697076" cy="2209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2CF5DE-221A-28E3-CC82-441ADA170065}"/>
              </a:ext>
            </a:extLst>
          </p:cNvPr>
          <p:cNvSpPr txBox="1"/>
          <p:nvPr/>
        </p:nvSpPr>
        <p:spPr>
          <a:xfrm>
            <a:off x="602217" y="22098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2. JSON</a:t>
            </a:r>
            <a:r>
              <a:rPr lang="ko-KR" altLang="en-US" dirty="0">
                <a:latin typeface="+mn-ea"/>
                <a:ea typeface="+mn-ea"/>
              </a:rPr>
              <a:t>파일에 저장된 레시피를 반환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87B390-1F7A-6D78-4051-DC7112E6A92B}"/>
              </a:ext>
            </a:extLst>
          </p:cNvPr>
          <p:cNvSpPr txBox="1"/>
          <p:nvPr/>
        </p:nvSpPr>
        <p:spPr>
          <a:xfrm>
            <a:off x="830817" y="32766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추후 업데이트 계획</a:t>
            </a: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9ECAC679-DC70-513C-BE6A-39BFCDAA06F1}"/>
              </a:ext>
            </a:extLst>
          </p:cNvPr>
          <p:cNvCxnSpPr/>
          <p:nvPr/>
        </p:nvCxnSpPr>
        <p:spPr>
          <a:xfrm>
            <a:off x="609600" y="3276600"/>
            <a:ext cx="3657600" cy="0"/>
          </a:xfrm>
          <a:prstGeom prst="line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7DB5A-A6F2-05F1-4519-437669CB2DAA}"/>
              </a:ext>
            </a:extLst>
          </p:cNvPr>
          <p:cNvSpPr txBox="1"/>
          <p:nvPr/>
        </p:nvSpPr>
        <p:spPr>
          <a:xfrm>
            <a:off x="678417" y="3810000"/>
            <a:ext cx="3512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  <a:ea typeface="+mn-ea"/>
              </a:rPr>
              <a:t>1. </a:t>
            </a:r>
            <a:r>
              <a:rPr lang="ko-KR" altLang="en-US" sz="1600" dirty="0">
                <a:latin typeface="+mn-ea"/>
                <a:ea typeface="+mn-ea"/>
              </a:rPr>
              <a:t>추천요리 </a:t>
            </a:r>
            <a:r>
              <a:rPr lang="ko-KR" altLang="en-US" sz="1600" dirty="0" err="1">
                <a:latin typeface="+mn-ea"/>
                <a:ea typeface="+mn-ea"/>
              </a:rPr>
              <a:t>선택시</a:t>
            </a:r>
            <a:r>
              <a:rPr lang="ko-KR" altLang="en-US" sz="1600" dirty="0">
                <a:latin typeface="+mn-ea"/>
                <a:ea typeface="+mn-ea"/>
              </a:rPr>
              <a:t> </a:t>
            </a:r>
            <a:r>
              <a:rPr lang="ko-KR" altLang="en-US" sz="1600" dirty="0" err="1">
                <a:latin typeface="+mn-ea"/>
                <a:ea typeface="+mn-ea"/>
              </a:rPr>
              <a:t>웹크롤링으로</a:t>
            </a:r>
            <a:r>
              <a:rPr lang="ko-KR" altLang="en-US" sz="1600" dirty="0">
                <a:latin typeface="+mn-ea"/>
                <a:ea typeface="+mn-ea"/>
              </a:rPr>
              <a:t> 요리 레시피 제공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4767F2-6392-C0B7-8F67-6AA22C978B83}"/>
              </a:ext>
            </a:extLst>
          </p:cNvPr>
          <p:cNvSpPr txBox="1"/>
          <p:nvPr/>
        </p:nvSpPr>
        <p:spPr>
          <a:xfrm>
            <a:off x="762000" y="4583668"/>
            <a:ext cx="30553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+mn-ea"/>
                <a:ea typeface="+mn-ea"/>
              </a:rPr>
              <a:t>2.</a:t>
            </a:r>
            <a:r>
              <a:rPr lang="ko-KR" altLang="en-US" sz="1600" dirty="0">
                <a:latin typeface="+mn-ea"/>
                <a:ea typeface="+mn-ea"/>
              </a:rPr>
              <a:t> 자신만의 레시피를 올릴 수 있도록 레시피 추가 페이지</a:t>
            </a:r>
          </a:p>
        </p:txBody>
      </p:sp>
    </p:spTree>
    <p:extLst>
      <p:ext uri="{BB962C8B-B14F-4D97-AF65-F5344CB8AC3E}">
        <p14:creationId xmlns:p14="http://schemas.microsoft.com/office/powerpoint/2010/main" val="2212332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6">
            <a:extLst>
              <a:ext uri="{FF2B5EF4-FFF2-40B4-BE49-F238E27FC236}">
                <a16:creationId xmlns:a16="http://schemas.microsoft.com/office/drawing/2014/main" id="{2AC93039-E6B4-399F-DC95-CE70E5D550FD}"/>
              </a:ext>
            </a:extLst>
          </p:cNvPr>
          <p:cNvSpPr/>
          <p:nvPr/>
        </p:nvSpPr>
        <p:spPr>
          <a:xfrm>
            <a:off x="3733800" y="430987"/>
            <a:ext cx="7858631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504C54-F5FE-39BA-8CF9-5E33B6F744DC}"/>
              </a:ext>
            </a:extLst>
          </p:cNvPr>
          <p:cNvSpPr txBox="1"/>
          <p:nvPr/>
        </p:nvSpPr>
        <p:spPr>
          <a:xfrm>
            <a:off x="381000" y="13716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1. </a:t>
            </a:r>
            <a:r>
              <a:rPr lang="ko-KR" altLang="en-US" dirty="0">
                <a:latin typeface="+mn-ea"/>
                <a:ea typeface="+mn-ea"/>
              </a:rPr>
              <a:t>식재료 사진 촬영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3" name="object 3">
            <a:extLst>
              <a:ext uri="{FF2B5EF4-FFF2-40B4-BE49-F238E27FC236}">
                <a16:creationId xmlns:a16="http://schemas.microsoft.com/office/drawing/2014/main" id="{897772EC-8BC3-673E-34D7-EF82CD9FAE67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Recognition – </a:t>
            </a:r>
            <a:r>
              <a:rPr lang="ko-KR" altLang="en-US" sz="1200" dirty="0">
                <a:latin typeface="Malgun Gothic"/>
                <a:cs typeface="Malgun Gothic"/>
              </a:rPr>
              <a:t>재료 없을 경우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3380CD-FE0B-A984-8C9C-B6223A3F7DDC}"/>
              </a:ext>
            </a:extLst>
          </p:cNvPr>
          <p:cNvSpPr txBox="1"/>
          <p:nvPr/>
        </p:nvSpPr>
        <p:spPr>
          <a:xfrm>
            <a:off x="754617" y="2209800"/>
            <a:ext cx="3055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2. </a:t>
            </a:r>
            <a:r>
              <a:rPr lang="ko-KR" altLang="en-US" dirty="0">
                <a:latin typeface="+mn-ea"/>
                <a:ea typeface="+mn-ea"/>
              </a:rPr>
              <a:t>식재료 사진 서버로 전달</a:t>
            </a:r>
            <a:endParaRPr lang="ko-KR" altLang="en-US" b="1" dirty="0">
              <a:latin typeface="+mn-ea"/>
              <a:ea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D89D68C1-E839-89E8-8F00-408F3FBFBA37}"/>
              </a:ext>
            </a:extLst>
          </p:cNvPr>
          <p:cNvCxnSpPr>
            <a:cxnSpLocks/>
          </p:cNvCxnSpPr>
          <p:nvPr/>
        </p:nvCxnSpPr>
        <p:spPr>
          <a:xfrm>
            <a:off x="5943600" y="29718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7E5A9E6F-F2A9-A517-9FB0-C131BDA8082F}"/>
              </a:ext>
            </a:extLst>
          </p:cNvPr>
          <p:cNvCxnSpPr>
            <a:cxnSpLocks/>
          </p:cNvCxnSpPr>
          <p:nvPr/>
        </p:nvCxnSpPr>
        <p:spPr>
          <a:xfrm>
            <a:off x="8763000" y="2971800"/>
            <a:ext cx="60960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69BA68B-4E75-37CD-41BA-86A3EF0E7190}"/>
              </a:ext>
            </a:extLst>
          </p:cNvPr>
          <p:cNvSpPr txBox="1"/>
          <p:nvPr/>
        </p:nvSpPr>
        <p:spPr>
          <a:xfrm>
            <a:off x="449817" y="3048000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3. </a:t>
            </a:r>
            <a:r>
              <a:rPr lang="ko-KR" altLang="en-US" dirty="0">
                <a:latin typeface="+mn-ea"/>
                <a:ea typeface="+mn-ea"/>
              </a:rPr>
              <a:t>서버에서 </a:t>
            </a:r>
            <a:r>
              <a:rPr lang="en-US" altLang="ko-KR" dirty="0">
                <a:latin typeface="+mn-ea"/>
                <a:ea typeface="+mn-ea"/>
              </a:rPr>
              <a:t>AI</a:t>
            </a:r>
            <a:r>
              <a:rPr lang="ko-KR" altLang="en-US" dirty="0">
                <a:latin typeface="+mn-ea"/>
                <a:ea typeface="+mn-ea"/>
              </a:rPr>
              <a:t>모델이 재료인식</a:t>
            </a:r>
            <a:endParaRPr lang="ko-KR" altLang="en-US" b="1" dirty="0">
              <a:latin typeface="+mn-ea"/>
              <a:ea typeface="+mn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091F4EC-7C70-71F9-0864-1DD05F8F286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2480" y="419600"/>
            <a:ext cx="2074320" cy="46096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8C7AB46-845F-CDF1-F162-EF34454D62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3800" y="419600"/>
            <a:ext cx="2074320" cy="46096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16203CA4-5129-710B-9EC2-22B2FD64BDA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17380" y="440267"/>
            <a:ext cx="2065020" cy="458893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0AB0186-787A-57FD-46F3-F9B5A610D377}"/>
              </a:ext>
            </a:extLst>
          </p:cNvPr>
          <p:cNvSpPr txBox="1"/>
          <p:nvPr/>
        </p:nvSpPr>
        <p:spPr>
          <a:xfrm>
            <a:off x="449817" y="3925669"/>
            <a:ext cx="30553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4. </a:t>
            </a:r>
            <a:r>
              <a:rPr lang="ko-KR" altLang="en-US" dirty="0">
                <a:latin typeface="+mn-ea"/>
                <a:ea typeface="+mn-ea"/>
              </a:rPr>
              <a:t>식재료 없을 경우 추천요리 반환 불가</a:t>
            </a:r>
            <a:endParaRPr lang="ko-KR" altLang="en-US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15746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6">
            <a:extLst>
              <a:ext uri="{FF2B5EF4-FFF2-40B4-BE49-F238E27FC236}">
                <a16:creationId xmlns:a16="http://schemas.microsoft.com/office/drawing/2014/main" id="{EAB1DCF6-962F-617F-C61E-7C25A9F245EA}"/>
              </a:ext>
            </a:extLst>
          </p:cNvPr>
          <p:cNvSpPr/>
          <p:nvPr/>
        </p:nvSpPr>
        <p:spPr>
          <a:xfrm>
            <a:off x="4308347" y="430987"/>
            <a:ext cx="7284084" cy="5996305"/>
          </a:xfrm>
          <a:custGeom>
            <a:avLst/>
            <a:gdLst/>
            <a:ahLst/>
            <a:cxnLst/>
            <a:rect l="l" t="t" r="r" b="b"/>
            <a:pathLst>
              <a:path w="7284084" h="5996305">
                <a:moveTo>
                  <a:pt x="7283958" y="0"/>
                </a:moveTo>
                <a:lnTo>
                  <a:pt x="0" y="0"/>
                </a:lnTo>
                <a:lnTo>
                  <a:pt x="0" y="5996051"/>
                </a:lnTo>
                <a:lnTo>
                  <a:pt x="7283958" y="5996051"/>
                </a:lnTo>
                <a:lnTo>
                  <a:pt x="7283958" y="0"/>
                </a:ln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03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구현</a:t>
            </a:r>
            <a:endParaRPr sz="200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ED2D369-D6F1-7A6F-78EF-C6C09B7B1129}"/>
              </a:ext>
            </a:extLst>
          </p:cNvPr>
          <p:cNvSpPr txBox="1"/>
          <p:nvPr/>
        </p:nvSpPr>
        <p:spPr>
          <a:xfrm>
            <a:off x="1023342" y="1600200"/>
            <a:ext cx="28301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+mn-ea"/>
                <a:ea typeface="+mn-ea"/>
              </a:rPr>
              <a:t>Random </a:t>
            </a:r>
            <a:r>
              <a:rPr lang="ko-KR" altLang="en-US" dirty="0">
                <a:latin typeface="+mn-ea"/>
                <a:ea typeface="+mn-ea"/>
              </a:rPr>
              <a:t>모듈을 사용하여 </a:t>
            </a:r>
            <a:r>
              <a:rPr lang="en-US" altLang="ko-KR" dirty="0">
                <a:latin typeface="+mn-ea"/>
                <a:ea typeface="+mn-ea"/>
              </a:rPr>
              <a:t>JSON</a:t>
            </a:r>
            <a:r>
              <a:rPr lang="ko-KR" altLang="en-US" dirty="0">
                <a:latin typeface="+mn-ea"/>
                <a:ea typeface="+mn-ea"/>
              </a:rPr>
              <a:t>데이터를 랜덤으로 가져온다</a:t>
            </a:r>
            <a:endParaRPr lang="en-US" altLang="ko-KR" dirty="0">
              <a:latin typeface="+mn-ea"/>
              <a:ea typeface="+mn-ea"/>
            </a:endParaRPr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1FAA18-7976-388F-8049-FB65A7B8087F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Malgun Gothic"/>
                <a:cs typeface="Malgun Gothic"/>
              </a:rPr>
              <a:t>Rando</a:t>
            </a:r>
            <a:r>
              <a:rPr lang="en-US" sz="1200" dirty="0">
                <a:latin typeface="Malgun Gothic"/>
                <a:cs typeface="Malgun Gothic"/>
              </a:rPr>
              <a:t>m – </a:t>
            </a:r>
            <a:r>
              <a:rPr lang="ko-KR" altLang="en-US" sz="1200" dirty="0">
                <a:latin typeface="Malgun Gothic"/>
                <a:cs typeface="Malgun Gothic"/>
              </a:rPr>
              <a:t>오늘의 추천 레시피 페이지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89B88D5-6EEA-FA37-4547-766EA72E0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7902" y="619499"/>
            <a:ext cx="2593585" cy="561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63986ED-2706-8F84-4ECD-5595E19B7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1889" y="712756"/>
            <a:ext cx="4132074" cy="156006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8074FD6-75B2-DF4C-6E8E-91911C435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7822" y="2554594"/>
            <a:ext cx="4132074" cy="244517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39EFD3-31A7-FE37-5573-C2CE193214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1889" y="5433444"/>
            <a:ext cx="4132074" cy="5371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9A82A93-0F74-8DCF-D3A8-24F3430F2FB3}"/>
              </a:ext>
            </a:extLst>
          </p:cNvPr>
          <p:cNvCxnSpPr>
            <a:cxnSpLocks/>
          </p:cNvCxnSpPr>
          <p:nvPr/>
        </p:nvCxnSpPr>
        <p:spPr>
          <a:xfrm>
            <a:off x="2438400" y="2667000"/>
            <a:ext cx="0" cy="762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0297C3F7-97EB-9A5A-EAE0-8459D456BD38}"/>
              </a:ext>
            </a:extLst>
          </p:cNvPr>
          <p:cNvSpPr txBox="1"/>
          <p:nvPr/>
        </p:nvSpPr>
        <p:spPr>
          <a:xfrm>
            <a:off x="762000" y="3572470"/>
            <a:ext cx="3428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+mn-ea"/>
                <a:ea typeface="+mn-ea"/>
              </a:rPr>
              <a:t>저장되어 있는 </a:t>
            </a:r>
            <a:r>
              <a:rPr lang="en-US" altLang="ko-KR" dirty="0">
                <a:latin typeface="+mn-ea"/>
                <a:ea typeface="+mn-ea"/>
              </a:rPr>
              <a:t>JSON </a:t>
            </a:r>
            <a:r>
              <a:rPr lang="ko-KR" altLang="en-US" dirty="0">
                <a:latin typeface="+mn-ea"/>
                <a:ea typeface="+mn-ea"/>
              </a:rPr>
              <a:t>데이터의 레시피가 랜덤으로 해당 페이지에 노출</a:t>
            </a:r>
            <a:endParaRPr lang="en-US" altLang="ko-KR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69683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610" cy="6858000"/>
            <a:chOff x="0" y="0"/>
            <a:chExt cx="119926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245" baseline="-1157" dirty="0">
                <a:solidFill>
                  <a:srgbClr val="252525"/>
                </a:solidFill>
              </a:rPr>
              <a:t>04</a:t>
            </a:r>
            <a:r>
              <a:rPr sz="10800" spc="-727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0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결과</a:t>
            </a:r>
            <a:endParaRPr sz="44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79475" y="1499616"/>
            <a:ext cx="11612880" cy="2711195"/>
            <a:chOff x="379475" y="1499616"/>
            <a:chExt cx="11612880" cy="271119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986497" y="1729867"/>
              <a:ext cx="10596245" cy="2072005"/>
            </a:xfrm>
            <a:custGeom>
              <a:avLst/>
              <a:gdLst/>
              <a:ahLst/>
              <a:cxnLst/>
              <a:rect l="l" t="t" r="r" b="b"/>
              <a:pathLst>
                <a:path w="10596245" h="2072004">
                  <a:moveTo>
                    <a:pt x="0" y="2071750"/>
                  </a:moveTo>
                  <a:lnTo>
                    <a:pt x="10595902" y="2071750"/>
                  </a:lnTo>
                  <a:lnTo>
                    <a:pt x="10595902" y="0"/>
                  </a:lnTo>
                  <a:lnTo>
                    <a:pt x="0" y="0"/>
                  </a:lnTo>
                  <a:lnTo>
                    <a:pt x="0" y="207175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1573" y="1965401"/>
            <a:ext cx="1089660" cy="11233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7200" spc="-25" dirty="0">
                <a:solidFill>
                  <a:srgbClr val="252525"/>
                </a:solidFill>
              </a:rPr>
              <a:t>01</a:t>
            </a:r>
            <a:endParaRPr sz="7200"/>
          </a:p>
        </p:txBody>
      </p:sp>
      <p:sp>
        <p:nvSpPr>
          <p:cNvPr id="8" name="object 8"/>
          <p:cNvSpPr txBox="1"/>
          <p:nvPr/>
        </p:nvSpPr>
        <p:spPr>
          <a:xfrm>
            <a:off x="3203194" y="2302205"/>
            <a:ext cx="3399790" cy="69723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5"/>
              </a:spcBef>
            </a:pPr>
            <a:r>
              <a:rPr sz="4400" b="1" spc="-185" dirty="0">
                <a:solidFill>
                  <a:srgbClr val="252525"/>
                </a:solidFill>
                <a:latin typeface="Malgun Gothic"/>
                <a:cs typeface="Malgun Gothic"/>
              </a:rPr>
              <a:t>프로젝트</a:t>
            </a:r>
            <a:r>
              <a:rPr sz="4400" b="1" spc="-280" dirty="0">
                <a:solidFill>
                  <a:srgbClr val="252525"/>
                </a:solidFill>
                <a:latin typeface="Malgun Gothic"/>
                <a:cs typeface="Malgun Gothic"/>
              </a:rPr>
              <a:t> </a:t>
            </a:r>
            <a:r>
              <a:rPr sz="4400" b="1" spc="-114" dirty="0">
                <a:solidFill>
                  <a:srgbClr val="252525"/>
                </a:solidFill>
                <a:latin typeface="Malgun Gothic"/>
                <a:cs typeface="Malgun Gothic"/>
              </a:rPr>
              <a:t>개요</a:t>
            </a:r>
            <a:endParaRPr sz="440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555" baseline="-19290" dirty="0">
                <a:solidFill>
                  <a:srgbClr val="404040"/>
                </a:solidFill>
              </a:rPr>
              <a:t>0</a:t>
            </a:r>
            <a:r>
              <a:rPr lang="en-US" sz="5400" spc="555" baseline="-19290" dirty="0">
                <a:solidFill>
                  <a:srgbClr val="404040"/>
                </a:solidFill>
              </a:rPr>
              <a:t>4</a:t>
            </a:r>
            <a:r>
              <a:rPr sz="5400" spc="-900" baseline="-19290" dirty="0">
                <a:solidFill>
                  <a:srgbClr val="404040"/>
                </a:solidFill>
              </a:rPr>
              <a:t> </a:t>
            </a:r>
            <a:r>
              <a:rPr sz="2000" spc="-85" dirty="0" err="1">
                <a:solidFill>
                  <a:srgbClr val="404040"/>
                </a:solidFill>
              </a:rPr>
              <a:t>프로젝트</a:t>
            </a:r>
            <a:r>
              <a:rPr sz="2000" spc="-145" dirty="0">
                <a:solidFill>
                  <a:srgbClr val="404040"/>
                </a:solidFill>
              </a:rPr>
              <a:t> </a:t>
            </a:r>
            <a:r>
              <a:rPr lang="ko-KR" altLang="en-US" sz="2000" spc="-25" dirty="0">
                <a:solidFill>
                  <a:srgbClr val="404040"/>
                </a:solidFill>
              </a:rPr>
              <a:t>실행</a:t>
            </a:r>
            <a:endParaRPr sz="2000" dirty="0"/>
          </a:p>
        </p:txBody>
      </p:sp>
      <p:sp>
        <p:nvSpPr>
          <p:cNvPr id="4" name="object 3">
            <a:extLst>
              <a:ext uri="{FF2B5EF4-FFF2-40B4-BE49-F238E27FC236}">
                <a16:creationId xmlns:a16="http://schemas.microsoft.com/office/drawing/2014/main" id="{711FAA18-7976-388F-8049-FB65A7B8087F}"/>
              </a:ext>
            </a:extLst>
          </p:cNvPr>
          <p:cNvSpPr txBox="1"/>
          <p:nvPr/>
        </p:nvSpPr>
        <p:spPr>
          <a:xfrm>
            <a:off x="1497583" y="906526"/>
            <a:ext cx="2998217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defTabSz="914400" eaLnBrk="1" fontAlgn="auto" latinLnBrk="0" hangingPunct="1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Malgun Gothic"/>
                <a:cs typeface="Malgun Gothic"/>
              </a:rPr>
              <a:t>App </a:t>
            </a:r>
            <a:r>
              <a:rPr lang="ko-KR" altLang="en-US" sz="1200" dirty="0">
                <a:latin typeface="Malgun Gothic"/>
                <a:cs typeface="Malgun Gothic"/>
              </a:rPr>
              <a:t>실행</a:t>
            </a:r>
            <a:r>
              <a:rPr lang="en-US" sz="1200" dirty="0">
                <a:latin typeface="Malgun Gothic"/>
                <a:cs typeface="Malgun Gothic"/>
              </a:rPr>
              <a:t> – </a:t>
            </a:r>
            <a:r>
              <a:rPr lang="ko-KR" altLang="en-US" sz="1200" dirty="0">
                <a:latin typeface="Malgun Gothic"/>
                <a:cs typeface="Malgun Gothic"/>
              </a:rPr>
              <a:t>엄마의 냉장고</a:t>
            </a:r>
            <a:endParaRPr kumimoji="0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Malgun Gothic"/>
              <a:cs typeface="Malgun Gothic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C551138-B99C-B313-D86A-C0CF54522B7D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71600"/>
            <a:ext cx="1828800" cy="3581400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047EA5A7-0386-2F1B-818E-083718828714}"/>
              </a:ext>
            </a:extLst>
          </p:cNvPr>
          <p:cNvPicPr>
            <a:picLocks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0" y="1371600"/>
            <a:ext cx="16764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AA06B4C-7ED8-E9B0-118C-8A593C6904C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0" y="1371600"/>
            <a:ext cx="1611630" cy="35814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272A439-60F5-592F-E682-D241216128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39000" y="1371600"/>
            <a:ext cx="1975935" cy="3581400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77309B6-BB51-4820-E7ED-A5EAE0538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698" y="1371599"/>
            <a:ext cx="1878502" cy="3581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D40D07C1-FF9B-4C69-A3E0-15EF3D9108AB}"/>
              </a:ext>
            </a:extLst>
          </p:cNvPr>
          <p:cNvCxnSpPr>
            <a:stCxn id="6" idx="2"/>
            <a:endCxn id="16" idx="2"/>
          </p:cNvCxnSpPr>
          <p:nvPr/>
        </p:nvCxnSpPr>
        <p:spPr>
          <a:xfrm rot="16200000" flipH="1">
            <a:off x="6121674" y="507725"/>
            <a:ext cx="12700" cy="8890549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5005171A-9791-F114-2885-ADCB2D7C2D33}"/>
              </a:ext>
            </a:extLst>
          </p:cNvPr>
          <p:cNvSpPr txBox="1"/>
          <p:nvPr/>
        </p:nvSpPr>
        <p:spPr>
          <a:xfrm>
            <a:off x="990600" y="54864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9CEA2A3-EE2E-94DE-AF56-3EC6B1E33E9F}"/>
              </a:ext>
            </a:extLst>
          </p:cNvPr>
          <p:cNvSpPr txBox="1"/>
          <p:nvPr/>
        </p:nvSpPr>
        <p:spPr>
          <a:xfrm>
            <a:off x="990600" y="5410200"/>
            <a:ext cx="1295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앱 실행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73FEAC1-67F8-5C2D-01C0-5F1C7BFDA4D4}"/>
              </a:ext>
            </a:extLst>
          </p:cNvPr>
          <p:cNvSpPr txBox="1"/>
          <p:nvPr/>
        </p:nvSpPr>
        <p:spPr>
          <a:xfrm>
            <a:off x="3124200" y="5410200"/>
            <a:ext cx="152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2. </a:t>
            </a:r>
            <a:r>
              <a:rPr lang="ko-KR" altLang="en-US" dirty="0"/>
              <a:t>재료 사진 촬영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0AEE8A-1232-DF7C-E0BA-14FA2BE6F244}"/>
              </a:ext>
            </a:extLst>
          </p:cNvPr>
          <p:cNvSpPr txBox="1"/>
          <p:nvPr/>
        </p:nvSpPr>
        <p:spPr>
          <a:xfrm>
            <a:off x="5029200" y="5410200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3. </a:t>
            </a:r>
            <a:r>
              <a:rPr lang="ko-KR" altLang="en-US" dirty="0"/>
              <a:t>재료 인식 중 </a:t>
            </a:r>
            <a:r>
              <a:rPr lang="ko-KR" altLang="en-US" dirty="0" err="1"/>
              <a:t>로딩창</a:t>
            </a:r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B7C61D4-7206-4FBC-F082-A1A38CDEF743}"/>
              </a:ext>
            </a:extLst>
          </p:cNvPr>
          <p:cNvSpPr txBox="1"/>
          <p:nvPr/>
        </p:nvSpPr>
        <p:spPr>
          <a:xfrm>
            <a:off x="7620000" y="5410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</a:t>
            </a:r>
            <a:r>
              <a:rPr lang="en-US" altLang="ko-KR"/>
              <a:t>. </a:t>
            </a:r>
            <a:r>
              <a:rPr lang="ko-KR" altLang="en-US" dirty="0"/>
              <a:t>재료 인식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4636BA2-A2BE-0D53-F8D5-8915B5929A8E}"/>
              </a:ext>
            </a:extLst>
          </p:cNvPr>
          <p:cNvSpPr txBox="1"/>
          <p:nvPr/>
        </p:nvSpPr>
        <p:spPr>
          <a:xfrm>
            <a:off x="9829800" y="5410200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</a:t>
            </a:r>
            <a:r>
              <a:rPr lang="en-US" altLang="ko-KR"/>
              <a:t>. </a:t>
            </a:r>
            <a:r>
              <a:rPr lang="ko-KR" altLang="en-US" dirty="0"/>
              <a:t>추천요리</a:t>
            </a:r>
          </a:p>
        </p:txBody>
      </p:sp>
    </p:spTree>
    <p:extLst>
      <p:ext uri="{BB962C8B-B14F-4D97-AF65-F5344CB8AC3E}">
        <p14:creationId xmlns:p14="http://schemas.microsoft.com/office/powerpoint/2010/main" val="36005526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58037" y="380491"/>
            <a:ext cx="233045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spc="622" baseline="-19290" dirty="0">
                <a:solidFill>
                  <a:srgbClr val="404040"/>
                </a:solidFill>
              </a:rPr>
              <a:t>04</a:t>
            </a:r>
            <a:r>
              <a:rPr sz="5400" spc="-982" baseline="-19290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5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결과</a:t>
            </a:r>
            <a:endParaRPr sz="2000"/>
          </a:p>
        </p:txBody>
      </p:sp>
      <p:sp>
        <p:nvSpPr>
          <p:cNvPr id="3" name="object 3"/>
          <p:cNvSpPr txBox="1"/>
          <p:nvPr/>
        </p:nvSpPr>
        <p:spPr>
          <a:xfrm>
            <a:off x="1497583" y="906526"/>
            <a:ext cx="9899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55" dirty="0">
                <a:solidFill>
                  <a:srgbClr val="404040"/>
                </a:solidFill>
                <a:latin typeface="Malgun Gothic"/>
                <a:cs typeface="Malgun Gothic"/>
              </a:rPr>
              <a:t>결과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50" dirty="0">
                <a:solidFill>
                  <a:srgbClr val="404040"/>
                </a:solidFill>
                <a:latin typeface="Malgun Gothic"/>
                <a:cs typeface="Malgun Gothic"/>
              </a:rPr>
              <a:t>시연</a:t>
            </a:r>
            <a:r>
              <a:rPr sz="1200" spc="-8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영</a:t>
            </a:r>
            <a:r>
              <a:rPr lang="ko-KR" altLang="en-US" sz="1200" spc="-25" dirty="0">
                <a:solidFill>
                  <a:srgbClr val="404040"/>
                </a:solidFill>
                <a:latin typeface="Malgun Gothic"/>
                <a:cs typeface="Malgun Gothic"/>
              </a:rPr>
              <a:t>상</a:t>
            </a:r>
            <a:endParaRPr sz="1200" dirty="0">
              <a:latin typeface="Malgun Gothic"/>
              <a:cs typeface="Malgun Gothic"/>
            </a:endParaRPr>
          </a:p>
        </p:txBody>
      </p:sp>
      <p:pic>
        <p:nvPicPr>
          <p:cNvPr id="5" name="영상">
            <a:hlinkClick r:id="" action="ppaction://media"/>
            <a:extLst>
              <a:ext uri="{FF2B5EF4-FFF2-40B4-BE49-F238E27FC236}">
                <a16:creationId xmlns:a16="http://schemas.microsoft.com/office/drawing/2014/main" id="{D8D4D62E-0263-014A-E322-D95320B85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72766" y="1165931"/>
            <a:ext cx="8046467" cy="45261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51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0" y="4916805"/>
            <a:ext cx="12192000" cy="1941195"/>
          </a:xfrm>
          <a:custGeom>
            <a:avLst/>
            <a:gdLst/>
            <a:ahLst/>
            <a:cxnLst/>
            <a:rect l="l" t="t" r="r" b="b"/>
            <a:pathLst>
              <a:path w="12192000" h="1941195">
                <a:moveTo>
                  <a:pt x="12192000" y="0"/>
                </a:moveTo>
                <a:lnTo>
                  <a:pt x="0" y="0"/>
                </a:lnTo>
                <a:lnTo>
                  <a:pt x="0" y="1941195"/>
                </a:lnTo>
                <a:lnTo>
                  <a:pt x="12192000" y="1941195"/>
                </a:lnTo>
                <a:lnTo>
                  <a:pt x="121920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28244" y="481583"/>
            <a:ext cx="11335512" cy="5894832"/>
          </a:xfrm>
          <a:prstGeom prst="rect">
            <a:avLst/>
          </a:prstGeom>
        </p:spPr>
      </p:pic>
      <p:sp>
        <p:nvSpPr>
          <p:cNvPr id="5" name="object 5"/>
          <p:cNvSpPr/>
          <p:nvPr/>
        </p:nvSpPr>
        <p:spPr>
          <a:xfrm>
            <a:off x="1005339" y="976947"/>
            <a:ext cx="10238740" cy="4904105"/>
          </a:xfrm>
          <a:custGeom>
            <a:avLst/>
            <a:gdLst/>
            <a:ahLst/>
            <a:cxnLst/>
            <a:rect l="l" t="t" r="r" b="b"/>
            <a:pathLst>
              <a:path w="10238740" h="4904105">
                <a:moveTo>
                  <a:pt x="10238232" y="0"/>
                </a:moveTo>
                <a:lnTo>
                  <a:pt x="0" y="0"/>
                </a:lnTo>
                <a:lnTo>
                  <a:pt x="0" y="4903724"/>
                </a:lnTo>
                <a:lnTo>
                  <a:pt x="10238232" y="4903724"/>
                </a:lnTo>
                <a:lnTo>
                  <a:pt x="102382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50D13AD0-6207-2FD9-EE60-82468044DA24}"/>
              </a:ext>
            </a:extLst>
          </p:cNvPr>
          <p:cNvSpPr txBox="1"/>
          <p:nvPr/>
        </p:nvSpPr>
        <p:spPr>
          <a:xfrm>
            <a:off x="3697097" y="3083712"/>
            <a:ext cx="4797806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lang="ko-KR" altLang="en-US" sz="4400" b="1" spc="-185" dirty="0">
                <a:solidFill>
                  <a:srgbClr val="252525"/>
                </a:solidFill>
                <a:latin typeface="Malgun Gothic"/>
                <a:cs typeface="Malgun Gothic"/>
              </a:rPr>
              <a:t>감사합니다</a:t>
            </a:r>
            <a:endParaRPr sz="4400" dirty="0">
              <a:latin typeface="Malgun Gothic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845754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-2219" y="0"/>
            <a:ext cx="4495800" cy="6858000"/>
          </a:xfrm>
          <a:custGeom>
            <a:avLst/>
            <a:gdLst/>
            <a:ahLst/>
            <a:cxnLst/>
            <a:rect l="l" t="t" r="r" b="b"/>
            <a:pathLst>
              <a:path w="4495800" h="6858000">
                <a:moveTo>
                  <a:pt x="4495800" y="0"/>
                </a:moveTo>
                <a:lnTo>
                  <a:pt x="0" y="0"/>
                </a:lnTo>
                <a:lnTo>
                  <a:pt x="0" y="6858000"/>
                </a:lnTo>
                <a:lnTo>
                  <a:pt x="4495800" y="6858000"/>
                </a:lnTo>
                <a:lnTo>
                  <a:pt x="4495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496" y="1105280"/>
            <a:ext cx="622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01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425066" y="1045970"/>
            <a:ext cx="1871345" cy="8718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24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Malgun Gothic"/>
                <a:cs typeface="Malgun Gothic"/>
              </a:rPr>
              <a:t>개요</a:t>
            </a:r>
            <a:endParaRPr sz="240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80" dirty="0">
                <a:solidFill>
                  <a:srgbClr val="FFFFFF"/>
                </a:solidFill>
                <a:latin typeface="Malgun Gothic"/>
                <a:cs typeface="Malgun Gothic"/>
              </a:rPr>
              <a:t>주제</a:t>
            </a:r>
            <a:r>
              <a:rPr sz="1800" spc="-11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80" dirty="0">
                <a:solidFill>
                  <a:srgbClr val="FFFFFF"/>
                </a:solidFill>
                <a:latin typeface="Malgun Gothic"/>
                <a:cs typeface="Malgun Gothic"/>
              </a:rPr>
              <a:t>선정</a:t>
            </a:r>
            <a:r>
              <a:rPr sz="1800" spc="-114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algun Gothic"/>
                <a:cs typeface="Malgun Gothic"/>
              </a:rPr>
              <a:t>배경</a:t>
            </a:r>
            <a:endParaRPr sz="180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939954" y="391167"/>
            <a:ext cx="7858346" cy="6152151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>
              <a:lnSpc>
                <a:spcPct val="100000"/>
              </a:lnSpc>
            </a:pPr>
            <a:endParaRPr lang="ko-KR" altLang="en-US" sz="1800" dirty="0">
              <a:latin typeface="+mn-ea"/>
              <a:ea typeface="+mn-ea"/>
              <a:cs typeface="Times New Roman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pc="-18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800" spc="-18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8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en-US" altLang="ko-KR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1000" dirty="0">
              <a:latin typeface="+mn-ea"/>
              <a:ea typeface="+mn-ea"/>
              <a:cs typeface="Malgun Gothic"/>
            </a:endParaRPr>
          </a:p>
          <a:p>
            <a:pPr marL="1375410" marR="1342390" algn="ctr">
              <a:lnSpc>
                <a:spcPct val="150100"/>
              </a:lnSpc>
            </a:pPr>
            <a:endParaRPr lang="ko-KR" altLang="en-US" sz="700" dirty="0">
              <a:latin typeface="+mn-ea"/>
              <a:ea typeface="+mn-ea"/>
              <a:cs typeface="Malgun Gothic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28ED35-9BD5-E7AB-030A-52B372DE4AFD}"/>
              </a:ext>
            </a:extLst>
          </p:cNvPr>
          <p:cNvSpPr txBox="1"/>
          <p:nvPr/>
        </p:nvSpPr>
        <p:spPr>
          <a:xfrm>
            <a:off x="4419600" y="4038600"/>
            <a:ext cx="6936419" cy="2533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ko-KR" altLang="en-US" dirty="0"/>
              <a:t>시간이 지남에 따라 </a:t>
            </a:r>
            <a:r>
              <a:rPr lang="en-US" altLang="ko-KR" dirty="0"/>
              <a:t>1</a:t>
            </a:r>
            <a:r>
              <a:rPr lang="ko-KR" altLang="en-US" dirty="0"/>
              <a:t>인 가구의 수는 증가</a:t>
            </a:r>
            <a:r>
              <a:rPr lang="en-US" altLang="ko-KR" dirty="0"/>
              <a:t>, </a:t>
            </a:r>
            <a:r>
              <a:rPr lang="ko-KR" altLang="en-US" dirty="0"/>
              <a:t>동시에 </a:t>
            </a:r>
            <a:r>
              <a:rPr lang="en-US" altLang="ko-KR" dirty="0"/>
              <a:t>1</a:t>
            </a:r>
            <a:r>
              <a:rPr lang="ko-KR" altLang="en-US" dirty="0"/>
              <a:t>인 이상 가구의 외식 지출도 빠른 폭으로 증가하고 있다</a:t>
            </a:r>
            <a:r>
              <a:rPr lang="en-US" altLang="ko-KR" dirty="0"/>
              <a:t>.</a:t>
            </a:r>
          </a:p>
          <a:p>
            <a:pPr algn="l">
              <a:lnSpc>
                <a:spcPct val="150000"/>
              </a:lnSpc>
            </a:pPr>
            <a:r>
              <a:rPr lang="ko-KR" altLang="en-US" dirty="0"/>
              <a:t>우리 조는 이 데이터를 바탕으로 </a:t>
            </a:r>
            <a:r>
              <a:rPr lang="en-US" altLang="ko-KR" dirty="0"/>
              <a:t>1</a:t>
            </a:r>
            <a:r>
              <a:rPr lang="ko-KR" altLang="en-US" dirty="0"/>
              <a:t>인 혹은 </a:t>
            </a:r>
            <a:r>
              <a:rPr lang="en-US" altLang="ko-KR" dirty="0"/>
              <a:t>1</a:t>
            </a:r>
            <a:r>
              <a:rPr lang="ko-KR" altLang="en-US" dirty="0"/>
              <a:t>인 이상 가구에서 이용할 수 있는</a:t>
            </a:r>
            <a:r>
              <a:rPr lang="en-US" altLang="ko-KR" dirty="0"/>
              <a:t> </a:t>
            </a:r>
            <a:r>
              <a:rPr lang="ko-KR" altLang="en-US" dirty="0"/>
              <a:t>냉장고의 재료를 인식 후 먹을 수 있는 간단한 음식을 추천해주는 </a:t>
            </a:r>
            <a:r>
              <a:rPr lang="en-US" altLang="ko-KR" dirty="0"/>
              <a:t>AI</a:t>
            </a:r>
            <a:r>
              <a:rPr lang="ko-KR" altLang="en-US" dirty="0"/>
              <a:t>를 이용한 어플리케이션 개발 프로젝트를 진행</a:t>
            </a:r>
            <a:endParaRPr lang="en-US" altLang="ko-KR" dirty="0"/>
          </a:p>
        </p:txBody>
      </p:sp>
      <p:pic>
        <p:nvPicPr>
          <p:cNvPr id="2050" name="Picture 2" descr="그래픽=김경진 기자 capkim@joongang.co.kr">
            <a:extLst>
              <a:ext uri="{FF2B5EF4-FFF2-40B4-BE49-F238E27FC236}">
                <a16:creationId xmlns:a16="http://schemas.microsoft.com/office/drawing/2014/main" id="{13784FD5-D337-32C0-396A-B2BDD3C14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1778" y="685800"/>
            <a:ext cx="3375100" cy="335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12B388C-633C-C7D7-7884-7F0B4F1862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9814" y="685801"/>
            <a:ext cx="3582104" cy="344661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" name="object 3"/>
            <p:cNvSpPr/>
            <p:nvPr/>
          </p:nvSpPr>
          <p:spPr>
            <a:xfrm>
              <a:off x="0" y="0"/>
              <a:ext cx="4495800" cy="6858000"/>
            </a:xfrm>
            <a:custGeom>
              <a:avLst/>
              <a:gdLst/>
              <a:ahLst/>
              <a:cxnLst/>
              <a:rect l="l" t="t" r="r" b="b"/>
              <a:pathLst>
                <a:path w="4495800" h="6858000">
                  <a:moveTo>
                    <a:pt x="4495800" y="0"/>
                  </a:moveTo>
                  <a:lnTo>
                    <a:pt x="0" y="0"/>
                  </a:lnTo>
                  <a:lnTo>
                    <a:pt x="0" y="6858000"/>
                  </a:lnTo>
                  <a:lnTo>
                    <a:pt x="4495800" y="6858000"/>
                  </a:lnTo>
                  <a:lnTo>
                    <a:pt x="4495800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74135" y="184404"/>
              <a:ext cx="8817864" cy="6489192"/>
            </a:xfrm>
            <a:prstGeom prst="rect">
              <a:avLst/>
            </a:prstGeom>
          </p:spPr>
        </p:pic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7496" y="1105280"/>
            <a:ext cx="62293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4000" spc="-25" dirty="0"/>
              <a:t>01</a:t>
            </a:r>
            <a:endParaRPr sz="4000"/>
          </a:p>
        </p:txBody>
      </p:sp>
      <p:sp>
        <p:nvSpPr>
          <p:cNvPr id="6" name="object 6"/>
          <p:cNvSpPr txBox="1"/>
          <p:nvPr/>
        </p:nvSpPr>
        <p:spPr>
          <a:xfrm>
            <a:off x="1425066" y="1045970"/>
            <a:ext cx="1871345" cy="871855"/>
          </a:xfrm>
          <a:prstGeom prst="rect">
            <a:avLst/>
          </a:prstGeom>
        </p:spPr>
        <p:txBody>
          <a:bodyPr vert="horz" wrap="square" lIns="0" tIns="130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25"/>
              </a:spcBef>
            </a:pPr>
            <a:r>
              <a:rPr sz="2400" b="1" spc="-110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2400" b="1" spc="-120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2400" b="1" spc="-60" dirty="0">
                <a:solidFill>
                  <a:srgbClr val="FFFFFF"/>
                </a:solidFill>
                <a:latin typeface="Malgun Gothic"/>
                <a:cs typeface="Malgun Gothic"/>
              </a:rPr>
              <a:t>개요</a:t>
            </a:r>
            <a:endParaRPr sz="2400" dirty="0">
              <a:latin typeface="Malgun Gothic"/>
              <a:cs typeface="Malgun Gothic"/>
            </a:endParaRPr>
          </a:p>
          <a:p>
            <a:pPr marL="12700">
              <a:lnSpc>
                <a:spcPct val="100000"/>
              </a:lnSpc>
              <a:spcBef>
                <a:spcPts val="695"/>
              </a:spcBef>
            </a:pPr>
            <a:r>
              <a:rPr sz="1800" spc="-85" dirty="0">
                <a:solidFill>
                  <a:srgbClr val="FFFFFF"/>
                </a:solidFill>
                <a:latin typeface="Malgun Gothic"/>
                <a:cs typeface="Malgun Gothic"/>
              </a:rPr>
              <a:t>프로젝트</a:t>
            </a:r>
            <a:r>
              <a:rPr sz="1800" spc="-65" dirty="0">
                <a:solidFill>
                  <a:srgbClr val="FFFFFF"/>
                </a:solidFill>
                <a:latin typeface="Malgun Gothic"/>
                <a:cs typeface="Malgun Gothic"/>
              </a:rPr>
              <a:t> </a:t>
            </a:r>
            <a:r>
              <a:rPr sz="1800" spc="-25" dirty="0">
                <a:solidFill>
                  <a:srgbClr val="FFFFFF"/>
                </a:solidFill>
                <a:latin typeface="Malgun Gothic"/>
                <a:cs typeface="Malgun Gothic"/>
              </a:rPr>
              <a:t>목표</a:t>
            </a:r>
            <a:endParaRPr sz="1800" dirty="0">
              <a:latin typeface="Malgun Gothic"/>
              <a:cs typeface="Malgun Gothic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98900" y="685800"/>
            <a:ext cx="7899400" cy="5909310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lang="en-US" sz="240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Times New Roman"/>
              <a:cs typeface="Times New Roman"/>
            </a:endParaRPr>
          </a:p>
          <a:p>
            <a:pPr marL="733425">
              <a:lnSpc>
                <a:spcPct val="100000"/>
              </a:lnSpc>
            </a:pPr>
            <a:endParaRPr lang="en-US" sz="2400" spc="-210" dirty="0">
              <a:latin typeface="Malgun Gothic"/>
              <a:cs typeface="Malgun Gothic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A776626-8ED8-AA11-4B25-ECFF66218A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477" y="914400"/>
            <a:ext cx="2542966" cy="408057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B578D8-653C-5317-42EB-040947B994D0}"/>
              </a:ext>
            </a:extLst>
          </p:cNvPr>
          <p:cNvSpPr txBox="1"/>
          <p:nvPr/>
        </p:nvSpPr>
        <p:spPr>
          <a:xfrm>
            <a:off x="4518212" y="5565303"/>
            <a:ext cx="5006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dirty="0"/>
              <a:t>카메라를 통해 객체 탐지 </a:t>
            </a:r>
            <a:r>
              <a:rPr lang="en-US" altLang="ko-KR" dirty="0"/>
              <a:t>AI</a:t>
            </a:r>
            <a:r>
              <a:rPr lang="ko-KR" altLang="en-US" dirty="0"/>
              <a:t>가 재료를 인식하고 </a:t>
            </a:r>
            <a:endParaRPr lang="en-US" altLang="ko-KR" dirty="0"/>
          </a:p>
          <a:p>
            <a:pPr algn="just"/>
            <a:r>
              <a:rPr lang="ko-KR" altLang="en-US" dirty="0"/>
              <a:t>인식한 재료를 통해 추천음식을 보여준다</a:t>
            </a:r>
            <a:r>
              <a:rPr lang="en-US" altLang="ko-KR" dirty="0"/>
              <a:t>.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2F2B072-A562-EC9E-9EAD-70F5E8E3FD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868680"/>
            <a:ext cx="2651605" cy="412629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 dirty="0"/>
          </a:p>
        </p:txBody>
      </p:sp>
      <p:sp>
        <p:nvSpPr>
          <p:cNvPr id="3" name="object 3"/>
          <p:cNvSpPr txBox="1"/>
          <p:nvPr/>
        </p:nvSpPr>
        <p:spPr>
          <a:xfrm>
            <a:off x="1421638" y="852881"/>
            <a:ext cx="1016762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ko-KR" altLang="en-US" sz="1100" spc="-55" dirty="0">
                <a:solidFill>
                  <a:srgbClr val="404040"/>
                </a:solidFill>
                <a:latin typeface="Malgun Gothic"/>
                <a:cs typeface="Malgun Gothic"/>
              </a:rPr>
              <a:t>사용한 </a:t>
            </a:r>
            <a:r>
              <a:rPr sz="1100" spc="-55" dirty="0" err="1">
                <a:solidFill>
                  <a:srgbClr val="404040"/>
                </a:solidFill>
                <a:latin typeface="Malgun Gothic"/>
                <a:cs typeface="Malgun Gothic"/>
              </a:rPr>
              <a:t>개발</a:t>
            </a:r>
            <a:r>
              <a:rPr sz="1100" spc="-6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lang="ko-KR" altLang="en-US" sz="1100" spc="-65" dirty="0">
                <a:solidFill>
                  <a:srgbClr val="404040"/>
                </a:solidFill>
                <a:latin typeface="Malgun Gothic"/>
                <a:cs typeface="Malgun Gothic"/>
              </a:rPr>
              <a:t>툴 </a:t>
            </a:r>
            <a:endParaRPr sz="1100" dirty="0">
              <a:latin typeface="Malgun Gothic"/>
              <a:cs typeface="Malgun Gothic"/>
            </a:endParaRPr>
          </a:p>
        </p:txBody>
      </p:sp>
      <p:pic>
        <p:nvPicPr>
          <p:cNvPr id="4" name="Picture 2" descr="Build a custom dataset using ROBOFLOW - custom dataset creation made easy">
            <a:extLst>
              <a:ext uri="{FF2B5EF4-FFF2-40B4-BE49-F238E27FC236}">
                <a16:creationId xmlns:a16="http://schemas.microsoft.com/office/drawing/2014/main" id="{17A32581-CAD5-FFF7-1172-8364D2D22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493" y="3124200"/>
            <a:ext cx="3038507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Yolo V8: A Deep Dive Into Its Advanced Functions and New Features | by  Mujtaba Raza | Medium">
            <a:extLst>
              <a:ext uri="{FF2B5EF4-FFF2-40B4-BE49-F238E27FC236}">
                <a16:creationId xmlns:a16="http://schemas.microsoft.com/office/drawing/2014/main" id="{748F5F62-5DFD-6247-B0C5-0D4452714D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6" t="27302" r="18395" b="29005"/>
          <a:stretch/>
        </p:blipFill>
        <p:spPr bwMode="auto">
          <a:xfrm>
            <a:off x="2010719" y="1447800"/>
            <a:ext cx="2713681" cy="106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Flutter – Medium">
            <a:extLst>
              <a:ext uri="{FF2B5EF4-FFF2-40B4-BE49-F238E27FC236}">
                <a16:creationId xmlns:a16="http://schemas.microsoft.com/office/drawing/2014/main" id="{78BA4CDB-B32E-BB6D-5EC9-C163EA5A44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41960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93E8BE-CA16-EB00-BE46-BE16332D587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838200"/>
            <a:ext cx="1295400" cy="14573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2E1EE8E-F437-636E-3649-97385D950BD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4648200"/>
            <a:ext cx="2517321" cy="14478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F9D101E-2A41-5F35-B927-ED5D7AFC19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800"/>
            <a:ext cx="3822465" cy="150971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6280" y="347598"/>
            <a:ext cx="2289175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5400" baseline="-16203" dirty="0">
                <a:solidFill>
                  <a:srgbClr val="404040"/>
                </a:solidFill>
              </a:rPr>
              <a:t>01</a:t>
            </a:r>
            <a:r>
              <a:rPr sz="5400" spc="-277" baseline="-16203" dirty="0">
                <a:solidFill>
                  <a:srgbClr val="404040"/>
                </a:solidFill>
              </a:rPr>
              <a:t> </a:t>
            </a:r>
            <a:r>
              <a:rPr sz="2000" spc="-85" dirty="0">
                <a:solidFill>
                  <a:srgbClr val="404040"/>
                </a:solidFill>
              </a:rPr>
              <a:t>프로젝트</a:t>
            </a:r>
            <a:r>
              <a:rPr sz="2000" spc="-140" dirty="0">
                <a:solidFill>
                  <a:srgbClr val="404040"/>
                </a:solidFill>
              </a:rPr>
              <a:t> </a:t>
            </a:r>
            <a:r>
              <a:rPr sz="2000" spc="-25" dirty="0">
                <a:solidFill>
                  <a:srgbClr val="404040"/>
                </a:solidFill>
              </a:rPr>
              <a:t>개요</a:t>
            </a:r>
            <a:endParaRPr sz="2000"/>
          </a:p>
        </p:txBody>
      </p:sp>
      <p:grpSp>
        <p:nvGrpSpPr>
          <p:cNvPr id="3" name="object 3"/>
          <p:cNvGrpSpPr/>
          <p:nvPr/>
        </p:nvGrpSpPr>
        <p:grpSpPr>
          <a:xfrm>
            <a:off x="1123772" y="3538856"/>
            <a:ext cx="9944735" cy="499109"/>
            <a:chOff x="1123772" y="3538856"/>
            <a:chExt cx="9944735" cy="499109"/>
          </a:xfrm>
        </p:grpSpPr>
        <p:sp>
          <p:nvSpPr>
            <p:cNvPr id="4" name="object 4"/>
            <p:cNvSpPr/>
            <p:nvPr/>
          </p:nvSpPr>
          <p:spPr>
            <a:xfrm>
              <a:off x="1133297" y="3696715"/>
              <a:ext cx="9925685" cy="340995"/>
            </a:xfrm>
            <a:custGeom>
              <a:avLst/>
              <a:gdLst/>
              <a:ahLst/>
              <a:cxnLst/>
              <a:rect l="l" t="t" r="r" b="b"/>
              <a:pathLst>
                <a:path w="9925685" h="340995">
                  <a:moveTo>
                    <a:pt x="0" y="170433"/>
                  </a:moveTo>
                  <a:lnTo>
                    <a:pt x="9925354" y="170433"/>
                  </a:lnTo>
                </a:path>
                <a:path w="9925685" h="340995">
                  <a:moveTo>
                    <a:pt x="0" y="0"/>
                  </a:moveTo>
                  <a:lnTo>
                    <a:pt x="0" y="340867"/>
                  </a:lnTo>
                </a:path>
                <a:path w="9925685" h="340995">
                  <a:moveTo>
                    <a:pt x="9925354" y="0"/>
                  </a:moveTo>
                  <a:lnTo>
                    <a:pt x="9925354" y="340867"/>
                  </a:lnTo>
                </a:path>
              </a:pathLst>
            </a:custGeom>
            <a:ln w="19050">
              <a:solidFill>
                <a:srgbClr val="252525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08250" y="3827906"/>
              <a:ext cx="78486" cy="78486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4120134" y="3827906"/>
              <a:ext cx="78612" cy="78486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544178" y="3827906"/>
              <a:ext cx="78486" cy="78486"/>
            </a:xfrm>
            <a:prstGeom prst="rect">
              <a:avLst/>
            </a:prstGeom>
          </p:spPr>
        </p:pic>
        <p:sp>
          <p:nvSpPr>
            <p:cNvPr id="8" name="object 8"/>
            <p:cNvSpPr/>
            <p:nvPr/>
          </p:nvSpPr>
          <p:spPr>
            <a:xfrm>
              <a:off x="2045208" y="3538856"/>
              <a:ext cx="2075180" cy="45720"/>
            </a:xfrm>
            <a:custGeom>
              <a:avLst/>
              <a:gdLst/>
              <a:ahLst/>
              <a:cxnLst/>
              <a:rect l="l" t="t" r="r" b="b"/>
              <a:pathLst>
                <a:path w="2075179" h="45720">
                  <a:moveTo>
                    <a:pt x="2074925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2074925" y="45718"/>
                  </a:lnTo>
                  <a:lnTo>
                    <a:pt x="2074925" y="0"/>
                  </a:lnTo>
                  <a:close/>
                </a:path>
              </a:pathLst>
            </a:custGeom>
            <a:solidFill>
              <a:srgbClr val="D0CEC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03012" y="3827906"/>
              <a:ext cx="78612" cy="78486"/>
            </a:xfrm>
            <a:prstGeom prst="rect">
              <a:avLst/>
            </a:prstGeom>
          </p:spPr>
        </p:pic>
        <p:sp>
          <p:nvSpPr>
            <p:cNvPr id="10" name="object 10"/>
            <p:cNvSpPr/>
            <p:nvPr/>
          </p:nvSpPr>
          <p:spPr>
            <a:xfrm>
              <a:off x="4198746" y="3538856"/>
              <a:ext cx="1104900" cy="45720"/>
            </a:xfrm>
            <a:custGeom>
              <a:avLst/>
              <a:gdLst/>
              <a:ahLst/>
              <a:cxnLst/>
              <a:rect l="l" t="t" r="r" b="b"/>
              <a:pathLst>
                <a:path w="1104900" h="45720">
                  <a:moveTo>
                    <a:pt x="1104341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104341" y="45718"/>
                  </a:lnTo>
                  <a:lnTo>
                    <a:pt x="1104341" y="0"/>
                  </a:lnTo>
                  <a:close/>
                </a:path>
              </a:pathLst>
            </a:custGeom>
            <a:solidFill>
              <a:srgbClr val="AEABAB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5381625" y="3538856"/>
              <a:ext cx="3162935" cy="45720"/>
            </a:xfrm>
            <a:custGeom>
              <a:avLst/>
              <a:gdLst/>
              <a:ahLst/>
              <a:cxnLst/>
              <a:rect l="l" t="t" r="r" b="b"/>
              <a:pathLst>
                <a:path w="3162934" h="45720">
                  <a:moveTo>
                    <a:pt x="316255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3162554" y="45718"/>
                  </a:lnTo>
                  <a:lnTo>
                    <a:pt x="3162554" y="0"/>
                  </a:lnTo>
                  <a:close/>
                </a:path>
              </a:pathLst>
            </a:custGeom>
            <a:solidFill>
              <a:srgbClr val="4040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127234" y="3827906"/>
              <a:ext cx="78613" cy="78486"/>
            </a:xfrm>
            <a:prstGeom prst="rect">
              <a:avLst/>
            </a:prstGeom>
          </p:spPr>
        </p:pic>
        <p:sp>
          <p:nvSpPr>
            <p:cNvPr id="13" name="object 13"/>
            <p:cNvSpPr/>
            <p:nvPr/>
          </p:nvSpPr>
          <p:spPr>
            <a:xfrm>
              <a:off x="8624570" y="3538856"/>
              <a:ext cx="1503045" cy="45720"/>
            </a:xfrm>
            <a:custGeom>
              <a:avLst/>
              <a:gdLst/>
              <a:ahLst/>
              <a:cxnLst/>
              <a:rect l="l" t="t" r="r" b="b"/>
              <a:pathLst>
                <a:path w="1503045" h="45720">
                  <a:moveTo>
                    <a:pt x="1502664" y="0"/>
                  </a:moveTo>
                  <a:lnTo>
                    <a:pt x="0" y="0"/>
                  </a:lnTo>
                  <a:lnTo>
                    <a:pt x="0" y="45718"/>
                  </a:lnTo>
                  <a:lnTo>
                    <a:pt x="1502664" y="45718"/>
                  </a:lnTo>
                  <a:lnTo>
                    <a:pt x="1502664" y="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749298" y="3974972"/>
            <a:ext cx="60071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85" dirty="0">
                <a:latin typeface="Malgun Gothic"/>
                <a:cs typeface="Malgun Gothic"/>
              </a:rPr>
              <a:t>5</a:t>
            </a:r>
            <a:r>
              <a:rPr sz="1200" spc="-110" dirty="0">
                <a:latin typeface="Malgun Gothic"/>
                <a:cs typeface="Malgun Gothic"/>
              </a:rPr>
              <a:t>.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r>
              <a:rPr lang="en-US" sz="1200" spc="-45" dirty="0">
                <a:latin typeface="Malgun Gothic"/>
                <a:cs typeface="Malgun Gothic"/>
              </a:rPr>
              <a:t>31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08603" y="3975861"/>
            <a:ext cx="7061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lang="en-US" sz="1200" spc="70" dirty="0">
                <a:latin typeface="Malgun Gothic"/>
                <a:cs typeface="Malgun Gothic"/>
              </a:rPr>
              <a:t>6</a:t>
            </a:r>
            <a:r>
              <a:rPr sz="1200" spc="-110" dirty="0">
                <a:latin typeface="Malgun Gothic"/>
                <a:cs typeface="Malgun Gothic"/>
              </a:rPr>
              <a:t>.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r>
              <a:rPr lang="en-US" sz="1200" spc="-45" dirty="0">
                <a:latin typeface="Malgun Gothic"/>
                <a:cs typeface="Malgun Gothic"/>
              </a:rPr>
              <a:t>03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234553" y="3975861"/>
            <a:ext cx="70294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100" dirty="0">
                <a:latin typeface="Malgun Gothic"/>
                <a:cs typeface="Malgun Gothic"/>
              </a:rPr>
              <a:t> </a:t>
            </a:r>
            <a:r>
              <a:rPr lang="en-US" sz="1200" spc="-100" dirty="0">
                <a:latin typeface="Malgun Gothic"/>
                <a:cs typeface="Malgun Gothic"/>
              </a:rPr>
              <a:t>6. 20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489390" y="3077016"/>
            <a:ext cx="1186815" cy="38215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2715" marR="127635" algn="ctr">
              <a:lnSpc>
                <a:spcPct val="100000"/>
              </a:lnSpc>
              <a:spcBef>
                <a:spcPts val="100"/>
              </a:spcBef>
            </a:pPr>
            <a:r>
              <a:rPr sz="1200" spc="-60" dirty="0" err="1">
                <a:latin typeface="Malgun Gothic"/>
                <a:cs typeface="Malgun Gothic"/>
              </a:rPr>
              <a:t>요구사항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65" dirty="0" err="1">
                <a:latin typeface="Malgun Gothic"/>
                <a:cs typeface="Malgun Gothic"/>
              </a:rPr>
              <a:t>분석</a:t>
            </a:r>
            <a:r>
              <a:rPr lang="en-US" sz="1200" spc="-65" dirty="0">
                <a:latin typeface="Malgun Gothic"/>
                <a:cs typeface="Malgun Gothic"/>
              </a:rPr>
              <a:t> </a:t>
            </a:r>
            <a:r>
              <a:rPr lang="ko-KR" altLang="en-US" sz="1200" spc="-65" dirty="0">
                <a:latin typeface="Malgun Gothic"/>
                <a:cs typeface="Malgun Gothic"/>
              </a:rPr>
              <a:t>및 자료 조사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91480" y="3975861"/>
            <a:ext cx="70612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70" dirty="0">
                <a:latin typeface="Malgun Gothic"/>
                <a:cs typeface="Malgun Gothic"/>
              </a:rPr>
              <a:t>2</a:t>
            </a:r>
            <a:r>
              <a:rPr lang="en-US" sz="1200" spc="70" dirty="0">
                <a:latin typeface="Malgun Gothic"/>
                <a:cs typeface="Malgun Gothic"/>
              </a:rPr>
              <a:t>4</a:t>
            </a:r>
            <a:r>
              <a:rPr sz="1200" spc="70" dirty="0">
                <a:latin typeface="Malgun Gothic"/>
                <a:cs typeface="Malgun Gothic"/>
              </a:rPr>
              <a:t>.</a:t>
            </a:r>
            <a:r>
              <a:rPr sz="1200" spc="-85" dirty="0">
                <a:latin typeface="Malgun Gothic"/>
                <a:cs typeface="Malgun Gothic"/>
              </a:rPr>
              <a:t> </a:t>
            </a:r>
            <a:r>
              <a:rPr lang="en-US" sz="1200" spc="-85" dirty="0">
                <a:latin typeface="Malgun Gothic"/>
                <a:cs typeface="Malgun Gothic"/>
              </a:rPr>
              <a:t>6. 5</a:t>
            </a:r>
            <a:r>
              <a:rPr sz="1200" spc="-45" dirty="0">
                <a:latin typeface="Malgun Gothic"/>
                <a:cs typeface="Malgun Gothic"/>
              </a:rPr>
              <a:t> 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4191000" y="3048000"/>
            <a:ext cx="1106933" cy="48183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1000" spc="-60" dirty="0" err="1">
                <a:latin typeface="Malgun Gothic"/>
                <a:cs typeface="Malgun Gothic"/>
              </a:rPr>
              <a:t>어플리케이션</a:t>
            </a:r>
            <a:r>
              <a:rPr sz="1000" spc="-60" dirty="0">
                <a:latin typeface="Malgun Gothic"/>
                <a:cs typeface="Malgun Gothic"/>
              </a:rPr>
              <a:t> </a:t>
            </a:r>
            <a:r>
              <a:rPr lang="ko-KR" altLang="en-US" sz="1000" spc="100" dirty="0">
                <a:latin typeface="Malgun Gothic"/>
                <a:cs typeface="Malgun Gothic"/>
              </a:rPr>
              <a:t>프로토타입</a:t>
            </a:r>
            <a:r>
              <a:rPr sz="1000" spc="100" dirty="0">
                <a:latin typeface="Malgun Gothic"/>
                <a:cs typeface="Malgun Gothic"/>
              </a:rPr>
              <a:t> </a:t>
            </a:r>
            <a:r>
              <a:rPr sz="1000" spc="-20" dirty="0">
                <a:latin typeface="Malgun Gothic"/>
                <a:cs typeface="Malgun Gothic"/>
              </a:rPr>
              <a:t>화면구성</a:t>
            </a:r>
            <a:endParaRPr sz="1000" dirty="0">
              <a:latin typeface="Malgun Gothic"/>
              <a:cs typeface="Malgun Gothic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477001" y="3175761"/>
            <a:ext cx="813816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60" dirty="0">
                <a:latin typeface="Malgun Gothic"/>
                <a:cs typeface="Malgun Gothic"/>
              </a:rPr>
              <a:t>기능</a:t>
            </a:r>
            <a:r>
              <a:rPr sz="1200" spc="-75" dirty="0">
                <a:latin typeface="Malgun Gothic"/>
                <a:cs typeface="Malgun Gothic"/>
              </a:rPr>
              <a:t> </a:t>
            </a:r>
            <a:r>
              <a:rPr sz="1200" spc="-25" dirty="0">
                <a:latin typeface="Malgun Gothic"/>
                <a:cs typeface="Malgun Gothic"/>
              </a:rPr>
              <a:t>구현</a:t>
            </a:r>
            <a:endParaRPr sz="1200">
              <a:latin typeface="Malgun Gothic"/>
              <a:cs typeface="Malgun Gothic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421638" y="852881"/>
            <a:ext cx="2343785" cy="182742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100" spc="-60" dirty="0" err="1">
                <a:solidFill>
                  <a:srgbClr val="404040"/>
                </a:solidFill>
                <a:latin typeface="Malgun Gothic"/>
                <a:cs typeface="Malgun Gothic"/>
              </a:rPr>
              <a:t>프로젝트</a:t>
            </a:r>
            <a:r>
              <a:rPr sz="1100" spc="-45" dirty="0">
                <a:solidFill>
                  <a:srgbClr val="404040"/>
                </a:solidFill>
                <a:latin typeface="Malgun Gothic"/>
                <a:cs typeface="Malgun Gothic"/>
              </a:rPr>
              <a:t> </a:t>
            </a:r>
            <a:r>
              <a:rPr sz="1100" spc="-60" dirty="0" err="1">
                <a:solidFill>
                  <a:srgbClr val="404040"/>
                </a:solidFill>
                <a:latin typeface="Malgun Gothic"/>
                <a:cs typeface="Malgun Gothic"/>
              </a:rPr>
              <a:t>수행</a:t>
            </a:r>
            <a:r>
              <a:rPr lang="ko-KR" altLang="en-US" sz="1100" spc="-60" dirty="0">
                <a:solidFill>
                  <a:srgbClr val="404040"/>
                </a:solidFill>
                <a:latin typeface="Malgun Gothic"/>
                <a:cs typeface="Malgun Gothic"/>
              </a:rPr>
              <a:t>절</a:t>
            </a:r>
            <a:r>
              <a:rPr sz="1100" spc="-60" dirty="0">
                <a:solidFill>
                  <a:srgbClr val="404040"/>
                </a:solidFill>
                <a:latin typeface="Malgun Gothic"/>
                <a:cs typeface="Malgun Gothic"/>
              </a:rPr>
              <a:t>차</a:t>
            </a:r>
            <a:endParaRPr sz="1100" dirty="0">
              <a:latin typeface="Malgun Gothic"/>
              <a:cs typeface="Malgun Gothic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801225" y="3975861"/>
            <a:ext cx="735330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200" spc="70" dirty="0">
                <a:latin typeface="Malgun Gothic"/>
                <a:cs typeface="Malgun Gothic"/>
              </a:rPr>
              <a:t>24. 6. 27</a:t>
            </a:r>
            <a:endParaRPr sz="1200" dirty="0">
              <a:latin typeface="Malgun Gothic"/>
              <a:cs typeface="Malgun Gothic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9027921" y="3175761"/>
            <a:ext cx="697865" cy="1974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sz="1200" spc="-60" dirty="0">
                <a:latin typeface="Malgun Gothic"/>
                <a:cs typeface="Malgun Gothic"/>
              </a:rPr>
              <a:t>문서 </a:t>
            </a:r>
            <a:r>
              <a:rPr sz="1200" spc="-25" dirty="0" err="1">
                <a:latin typeface="Malgun Gothic"/>
                <a:cs typeface="Malgun Gothic"/>
              </a:rPr>
              <a:t>작성</a:t>
            </a:r>
            <a:endParaRPr sz="1200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0" y="0"/>
            <a:ext cx="11992610" cy="6858000"/>
            <a:chOff x="0" y="0"/>
            <a:chExt cx="11992610" cy="6858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0299700" cy="6857998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79475" y="1499616"/>
              <a:ext cx="11612880" cy="271119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609600" y="1729867"/>
              <a:ext cx="377190" cy="2072005"/>
            </a:xfrm>
            <a:custGeom>
              <a:avLst/>
              <a:gdLst/>
              <a:ahLst/>
              <a:cxnLst/>
              <a:rect l="l" t="t" r="r" b="b"/>
              <a:pathLst>
                <a:path w="377190" h="2072004">
                  <a:moveTo>
                    <a:pt x="376897" y="0"/>
                  </a:moveTo>
                  <a:lnTo>
                    <a:pt x="0" y="0"/>
                  </a:lnTo>
                  <a:lnTo>
                    <a:pt x="0" y="2071750"/>
                  </a:lnTo>
                  <a:lnTo>
                    <a:pt x="376897" y="2071750"/>
                  </a:lnTo>
                  <a:lnTo>
                    <a:pt x="376897" y="0"/>
                  </a:lnTo>
                  <a:close/>
                </a:path>
              </a:pathLst>
            </a:custGeom>
            <a:solidFill>
              <a:srgbClr val="252525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986497" y="1729867"/>
            <a:ext cx="10596245" cy="207200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229870" rIns="0" bIns="0" rtlCol="0">
            <a:spAutoFit/>
          </a:bodyPr>
          <a:lstStyle/>
          <a:p>
            <a:pPr marL="684530">
              <a:lnSpc>
                <a:spcPct val="100000"/>
              </a:lnSpc>
              <a:spcBef>
                <a:spcPts val="1810"/>
              </a:spcBef>
            </a:pPr>
            <a:r>
              <a:rPr sz="10800" spc="1117" baseline="-1157" dirty="0">
                <a:solidFill>
                  <a:srgbClr val="252525"/>
                </a:solidFill>
              </a:rPr>
              <a:t>02</a:t>
            </a:r>
            <a:r>
              <a:rPr sz="10800" spc="-487" baseline="-1157" dirty="0">
                <a:solidFill>
                  <a:srgbClr val="252525"/>
                </a:solidFill>
              </a:rPr>
              <a:t> </a:t>
            </a:r>
            <a:r>
              <a:rPr sz="4400" spc="-185" dirty="0">
                <a:solidFill>
                  <a:srgbClr val="252525"/>
                </a:solidFill>
              </a:rPr>
              <a:t>프로젝트</a:t>
            </a:r>
            <a:r>
              <a:rPr sz="4400" spc="-295" dirty="0">
                <a:solidFill>
                  <a:srgbClr val="252525"/>
                </a:solidFill>
              </a:rPr>
              <a:t> </a:t>
            </a:r>
            <a:r>
              <a:rPr sz="4400" spc="-25" dirty="0">
                <a:solidFill>
                  <a:srgbClr val="252525"/>
                </a:solidFill>
              </a:rPr>
              <a:t>설계</a:t>
            </a:r>
            <a:endParaRPr sz="44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495800" cy="6858000"/>
          </a:xfrm>
          <a:custGeom>
            <a:avLst/>
            <a:gdLst/>
            <a:ahLst/>
            <a:cxnLst/>
            <a:rect l="l" t="t" r="r" b="b"/>
            <a:pathLst>
              <a:path w="4495800" h="6858000">
                <a:moveTo>
                  <a:pt x="4495800" y="0"/>
                </a:moveTo>
                <a:lnTo>
                  <a:pt x="0" y="0"/>
                </a:lnTo>
                <a:lnTo>
                  <a:pt x="0" y="6858000"/>
                </a:lnTo>
                <a:lnTo>
                  <a:pt x="4495800" y="6858000"/>
                </a:lnTo>
                <a:lnTo>
                  <a:pt x="4495800" y="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63569" rIns="0" bIns="0" rtlCol="0">
            <a:spAutoFit/>
          </a:bodyPr>
          <a:lstStyle/>
          <a:p>
            <a:pPr marL="140335">
              <a:lnSpc>
                <a:spcPct val="100000"/>
              </a:lnSpc>
              <a:spcBef>
                <a:spcPts val="925"/>
              </a:spcBef>
            </a:pPr>
            <a:r>
              <a:rPr sz="6000" spc="615" baseline="-15972" dirty="0"/>
              <a:t>02</a:t>
            </a:r>
            <a:r>
              <a:rPr sz="6000" spc="-337" baseline="-15972" dirty="0"/>
              <a:t> </a:t>
            </a:r>
            <a:r>
              <a:rPr sz="2400" spc="-110" dirty="0"/>
              <a:t>프로젝트</a:t>
            </a:r>
            <a:r>
              <a:rPr sz="2400" spc="-135" dirty="0"/>
              <a:t> </a:t>
            </a:r>
            <a:r>
              <a:rPr sz="2400" spc="-25" dirty="0"/>
              <a:t>설계</a:t>
            </a:r>
            <a:endParaRPr sz="2400"/>
          </a:p>
          <a:p>
            <a:pPr marL="983615">
              <a:lnSpc>
                <a:spcPct val="100000"/>
              </a:lnSpc>
              <a:spcBef>
                <a:spcPts val="375"/>
              </a:spcBef>
            </a:pPr>
            <a:r>
              <a:rPr sz="1800" b="0" spc="-85" dirty="0">
                <a:latin typeface="Malgun Gothic"/>
                <a:cs typeface="Malgun Gothic"/>
              </a:rPr>
              <a:t>요구사항</a:t>
            </a:r>
            <a:r>
              <a:rPr sz="1800" b="0" spc="-65" dirty="0">
                <a:latin typeface="Malgun Gothic"/>
                <a:cs typeface="Malgun Gothic"/>
              </a:rPr>
              <a:t> </a:t>
            </a:r>
            <a:r>
              <a:rPr sz="1800" b="0" spc="-25" dirty="0">
                <a:latin typeface="Malgun Gothic"/>
                <a:cs typeface="Malgun Gothic"/>
              </a:rPr>
              <a:t>분석</a:t>
            </a:r>
            <a:endParaRPr sz="1800">
              <a:latin typeface="Malgun Gothic"/>
              <a:cs typeface="Malgun Gothic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374135" y="184404"/>
            <a:ext cx="8817864" cy="6489192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3898900" y="685800"/>
            <a:ext cx="7899400" cy="5752857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6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sz="1600" dirty="0">
              <a:latin typeface="Times New Roman"/>
              <a:cs typeface="Times New Roman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식재료 데이터 수집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수집한 데이터 </a:t>
            </a:r>
            <a:r>
              <a:rPr lang="ko-KR" altLang="en-US" sz="2000" spc="-185" dirty="0" err="1">
                <a:latin typeface="Malgun Gothic"/>
                <a:cs typeface="Malgun Gothic"/>
              </a:rPr>
              <a:t>전처리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사용한 </a:t>
            </a:r>
            <a:r>
              <a:rPr lang="en-US" altLang="ko-KR" sz="2000" spc="-185" dirty="0">
                <a:latin typeface="Malgun Gothic"/>
                <a:cs typeface="Malgun Gothic"/>
              </a:rPr>
              <a:t>AI</a:t>
            </a:r>
            <a:r>
              <a:rPr lang="ko-KR" altLang="en-US" sz="2000" spc="-185" dirty="0">
                <a:latin typeface="Malgun Gothic"/>
                <a:cs typeface="Malgun Gothic"/>
              </a:rPr>
              <a:t>모델</a:t>
            </a:r>
            <a:r>
              <a:rPr lang="en-US" altLang="ko-KR" sz="2000" spc="-185" dirty="0">
                <a:latin typeface="Malgun Gothic"/>
                <a:cs typeface="Malgun Gothic"/>
              </a:rPr>
              <a:t>(YoLov8 </a:t>
            </a:r>
            <a:r>
              <a:rPr lang="ko-KR" altLang="en-US" sz="1600" spc="-185" dirty="0" err="1">
                <a:latin typeface="Malgun Gothic"/>
                <a:cs typeface="Malgun Gothic"/>
              </a:rPr>
              <a:t>다중객체탐지</a:t>
            </a:r>
            <a:r>
              <a:rPr lang="en-US" altLang="ko-KR" sz="1600" spc="-185" dirty="0">
                <a:latin typeface="Malgun Gothic"/>
                <a:cs typeface="Malgun Gothic"/>
              </a:rPr>
              <a:t>, </a:t>
            </a:r>
            <a:r>
              <a:rPr lang="en-US" altLang="ko-KR" sz="2000" spc="-185" dirty="0" err="1">
                <a:latin typeface="Malgun Gothic"/>
                <a:cs typeface="Malgun Gothic"/>
              </a:rPr>
              <a:t>ViT</a:t>
            </a:r>
            <a:r>
              <a:rPr lang="en-US" altLang="ko-KR" sz="2000" spc="-185" dirty="0">
                <a:latin typeface="Malgun Gothic"/>
                <a:cs typeface="Malgun Gothic"/>
              </a:rPr>
              <a:t> [Vision Transformer</a:t>
            </a:r>
            <a:r>
              <a:rPr lang="en-US" altLang="ko-KR" sz="1600" spc="-185" dirty="0">
                <a:latin typeface="Malgun Gothic"/>
                <a:cs typeface="Malgun Gothic"/>
              </a:rPr>
              <a:t> ]</a:t>
            </a:r>
            <a:r>
              <a:rPr lang="ko-KR" altLang="en-US" sz="1600" spc="-185" dirty="0">
                <a:latin typeface="Malgun Gothic"/>
                <a:cs typeface="Malgun Gothic"/>
              </a:rPr>
              <a:t>객체인식</a:t>
            </a:r>
            <a:r>
              <a:rPr lang="en-US" altLang="ko-KR" sz="1600" spc="-185" dirty="0">
                <a:latin typeface="Malgun Gothic"/>
                <a:cs typeface="Malgun Gothic"/>
              </a:rPr>
              <a:t>)</a:t>
            </a: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수집한 데이터로 모델 학습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이중 모델 사용으로 정확성 및 인식률 향상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앱을 통해 식재료 촬영</a:t>
            </a:r>
            <a:endParaRPr lang="en-US" altLang="ko-KR" sz="20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50000"/>
              </a:lnSpc>
              <a:buAutoNum type="arabicPeriod"/>
              <a:tabLst>
                <a:tab pos="525780" algn="l"/>
              </a:tabLst>
            </a:pPr>
            <a:r>
              <a:rPr lang="ko-KR" altLang="en-US" sz="2000" spc="-185" dirty="0">
                <a:latin typeface="Malgun Gothic"/>
                <a:cs typeface="Malgun Gothic"/>
              </a:rPr>
              <a:t>식재료 인식 후 추천 요리 제공</a:t>
            </a:r>
            <a:endParaRPr lang="en-US" altLang="ko-KR" sz="1600" spc="-185" dirty="0">
              <a:latin typeface="Malgun Gothic"/>
              <a:cs typeface="Malgun Gothic"/>
            </a:endParaRPr>
          </a:p>
          <a:p>
            <a:pPr marL="304165">
              <a:lnSpc>
                <a:spcPct val="100000"/>
              </a:lnSpc>
              <a:spcBef>
                <a:spcPts val="1920"/>
              </a:spcBef>
              <a:tabLst>
                <a:tab pos="525780" algn="l"/>
              </a:tabLst>
            </a:pPr>
            <a:endParaRPr lang="en-US" altLang="ko-KR" sz="1600" spc="-185" dirty="0">
              <a:latin typeface="Malgun Gothic"/>
              <a:cs typeface="Malgun Gothic"/>
            </a:endParaRPr>
          </a:p>
          <a:p>
            <a:pPr marL="525780" indent="-221615">
              <a:lnSpc>
                <a:spcPct val="100000"/>
              </a:lnSpc>
              <a:spcBef>
                <a:spcPts val="1920"/>
              </a:spcBef>
              <a:buAutoNum type="arabicPeriod"/>
              <a:tabLst>
                <a:tab pos="525780" algn="l"/>
              </a:tabLst>
            </a:pPr>
            <a:endParaRPr lang="en-US" altLang="ko-KR" sz="1600" spc="-185" dirty="0">
              <a:latin typeface="Malgun Gothic"/>
              <a:cs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1646</TotalTime>
  <Words>653</Words>
  <Application>Microsoft Office PowerPoint</Application>
  <PresentationFormat>와이드스크린</PresentationFormat>
  <Paragraphs>206</Paragraphs>
  <Slides>32</Slides>
  <Notes>16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9" baseType="lpstr">
      <vt:lpstr>Arial MT</vt:lpstr>
      <vt:lpstr>Malgun Gothic</vt:lpstr>
      <vt:lpstr>Malgun Gothic</vt:lpstr>
      <vt:lpstr>Arial</vt:lpstr>
      <vt:lpstr>Calibri</vt:lpstr>
      <vt:lpstr>Times New Roman</vt:lpstr>
      <vt:lpstr>Office Theme</vt:lpstr>
      <vt:lpstr>자취생을 위한 요리 추천 어플</vt:lpstr>
      <vt:lpstr>Index</vt:lpstr>
      <vt:lpstr>01</vt:lpstr>
      <vt:lpstr>01</vt:lpstr>
      <vt:lpstr>01</vt:lpstr>
      <vt:lpstr>01 프로젝트 개요</vt:lpstr>
      <vt:lpstr>01 프로젝트 개요</vt:lpstr>
      <vt:lpstr>02 프로젝트 설계</vt:lpstr>
      <vt:lpstr>02 프로젝트 설계 요구사항 분석</vt:lpstr>
      <vt:lpstr>02 프로젝트 설계</vt:lpstr>
      <vt:lpstr>03 프로젝트 구현</vt:lpstr>
      <vt:lpstr>03-1 프로젝트 구성</vt:lpstr>
      <vt:lpstr>03 프로젝트 구성</vt:lpstr>
      <vt:lpstr>03-2 데이터 전처리</vt:lpstr>
      <vt:lpstr>03 프로젝트 구현</vt:lpstr>
      <vt:lpstr>03 프로젝트 구현</vt:lpstr>
      <vt:lpstr>03-3 모델 구성</vt:lpstr>
      <vt:lpstr>03 프로젝트 구현</vt:lpstr>
      <vt:lpstr>03 프로젝트 구현</vt:lpstr>
      <vt:lpstr>03 프로젝트 구현</vt:lpstr>
      <vt:lpstr>03 프로젝트 구현</vt:lpstr>
      <vt:lpstr>03 프로젝트 구현</vt:lpstr>
      <vt:lpstr>03.4 프로젝트 구현</vt:lpstr>
      <vt:lpstr>03 프로젝트 구현</vt:lpstr>
      <vt:lpstr>03 프로젝트 구현</vt:lpstr>
      <vt:lpstr>03 프로젝트 구현</vt:lpstr>
      <vt:lpstr>03 프로젝트 구현</vt:lpstr>
      <vt:lpstr>03 프로젝트 구현</vt:lpstr>
      <vt:lpstr>04 프로젝트 결과</vt:lpstr>
      <vt:lpstr>04 프로젝트 실행</vt:lpstr>
      <vt:lpstr>04 프로젝트 결과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409-07</dc:creator>
  <cp:lastModifiedBy>tj</cp:lastModifiedBy>
  <cp:revision>151</cp:revision>
  <dcterms:created xsi:type="dcterms:W3CDTF">2024-05-16T05:22:19Z</dcterms:created>
  <dcterms:modified xsi:type="dcterms:W3CDTF">2024-07-01T06:15:43Z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2022-12-28T00:00:00Z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2024-05-16T00:00:00Z</vt:filetime>
  </property>
  <property fmtid="{D5CDD505-2E9C-101B-9397-08002B2CF9AE}" pid="5" name="Producer">
    <vt:lpwstr>Microsoft® PowerPoint® 2010</vt:lpwstr>
  </property>
</Properties>
</file>